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ading Now 31-38 Bold" charset="1" panose="00000000000000000000"/>
      <p:regular r:id="rId16"/>
    </p:embeddedFont>
    <p:embeddedFont>
      <p:font typeface="Poppins Bold" charset="1" panose="00000800000000000000"/>
      <p:regular r:id="rId17"/>
    </p:embeddedFont>
    <p:embeddedFont>
      <p:font typeface="Brittany" charset="1" panose="000000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3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4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2.jpeg" Type="http://schemas.openxmlformats.org/officeDocument/2006/relationships/image"/><Relationship Id="rId6" Target="../media/image33.png" Type="http://schemas.openxmlformats.org/officeDocument/2006/relationships/image"/><Relationship Id="rId7" Target="../media/image4.jpe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9625" y="-88995"/>
            <a:ext cx="16608749" cy="779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92"/>
              </a:lnSpc>
              <a:spcBef>
                <a:spcPct val="0"/>
              </a:spcBef>
            </a:pPr>
            <a:r>
              <a:rPr lang="en-US" b="true" sz="39780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LOOK AI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49176" y="2180480"/>
            <a:ext cx="1207445" cy="1171222"/>
          </a:xfrm>
          <a:custGeom>
            <a:avLst/>
            <a:gdLst/>
            <a:ahLst/>
            <a:cxnLst/>
            <a:rect r="r" b="b" t="t" l="l"/>
            <a:pathLst>
              <a:path h="1171222" w="1207445">
                <a:moveTo>
                  <a:pt x="0" y="0"/>
                </a:moveTo>
                <a:lnTo>
                  <a:pt x="1207445" y="0"/>
                </a:lnTo>
                <a:lnTo>
                  <a:pt x="1207445" y="1171222"/>
                </a:lnTo>
                <a:lnTo>
                  <a:pt x="0" y="11712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564483" y="1150995"/>
            <a:ext cx="138714" cy="13871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96592" y="1150995"/>
            <a:ext cx="138714" cy="13871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1150995"/>
            <a:ext cx="138714" cy="13871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199636" y="1763924"/>
            <a:ext cx="5888728" cy="545060"/>
            <a:chOff x="0" y="0"/>
            <a:chExt cx="1449123" cy="1341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9123" cy="134131"/>
            </a:xfrm>
            <a:custGeom>
              <a:avLst/>
              <a:gdLst/>
              <a:ahLst/>
              <a:cxnLst/>
              <a:rect r="r" b="b" t="t" l="l"/>
              <a:pathLst>
                <a:path h="134131" w="1449123">
                  <a:moveTo>
                    <a:pt x="67050" y="0"/>
                  </a:moveTo>
                  <a:lnTo>
                    <a:pt x="1382073" y="0"/>
                  </a:lnTo>
                  <a:cubicBezTo>
                    <a:pt x="1419104" y="0"/>
                    <a:pt x="1449123" y="30019"/>
                    <a:pt x="1449123" y="67050"/>
                  </a:cubicBezTo>
                  <a:lnTo>
                    <a:pt x="1449123" y="67081"/>
                  </a:lnTo>
                  <a:cubicBezTo>
                    <a:pt x="1449123" y="104112"/>
                    <a:pt x="1419104" y="134131"/>
                    <a:pt x="1382073" y="134131"/>
                  </a:cubicBezTo>
                  <a:lnTo>
                    <a:pt x="67050" y="134131"/>
                  </a:lnTo>
                  <a:cubicBezTo>
                    <a:pt x="30019" y="134131"/>
                    <a:pt x="0" y="104112"/>
                    <a:pt x="0" y="67081"/>
                  </a:cubicBezTo>
                  <a:lnTo>
                    <a:pt x="0" y="67050"/>
                  </a:lnTo>
                  <a:cubicBezTo>
                    <a:pt x="0" y="30019"/>
                    <a:pt x="30019" y="0"/>
                    <a:pt x="67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33333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449123" cy="191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15" id="15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2688340" y="7232353"/>
            <a:ext cx="3076550" cy="736693"/>
            <a:chOff x="0" y="0"/>
            <a:chExt cx="476638" cy="1141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6638" cy="114133"/>
            </a:xfrm>
            <a:custGeom>
              <a:avLst/>
              <a:gdLst/>
              <a:ahLst/>
              <a:cxnLst/>
              <a:rect r="r" b="b" t="t" l="l"/>
              <a:pathLst>
                <a:path h="114133" w="476638">
                  <a:moveTo>
                    <a:pt x="0" y="0"/>
                  </a:moveTo>
                  <a:lnTo>
                    <a:pt x="476638" y="0"/>
                  </a:lnTo>
                  <a:lnTo>
                    <a:pt x="476638" y="114133"/>
                  </a:lnTo>
                  <a:lnTo>
                    <a:pt x="0" y="114133"/>
                  </a:lnTo>
                  <a:close/>
                </a:path>
              </a:pathLst>
            </a:custGeom>
            <a:blipFill>
              <a:blip r:embed="rId5"/>
              <a:stretch>
                <a:fillRect l="0" t="-263016" r="0" b="-263016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523110" y="7232353"/>
            <a:ext cx="3076550" cy="736693"/>
            <a:chOff x="0" y="0"/>
            <a:chExt cx="476638" cy="1141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6638" cy="114133"/>
            </a:xfrm>
            <a:custGeom>
              <a:avLst/>
              <a:gdLst/>
              <a:ahLst/>
              <a:cxnLst/>
              <a:rect r="r" b="b" t="t" l="l"/>
              <a:pathLst>
                <a:path h="114133" w="476638">
                  <a:moveTo>
                    <a:pt x="0" y="0"/>
                  </a:moveTo>
                  <a:lnTo>
                    <a:pt x="476638" y="0"/>
                  </a:lnTo>
                  <a:lnTo>
                    <a:pt x="476638" y="114133"/>
                  </a:lnTo>
                  <a:lnTo>
                    <a:pt x="0" y="114133"/>
                  </a:lnTo>
                  <a:close/>
                </a:path>
              </a:pathLst>
            </a:custGeom>
            <a:blipFill>
              <a:blip r:embed="rId6"/>
              <a:stretch>
                <a:fillRect l="0" t="-224069" r="-128523" b="-312163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-50684" y="7232353"/>
            <a:ext cx="3230334" cy="3230334"/>
          </a:xfrm>
          <a:custGeom>
            <a:avLst/>
            <a:gdLst/>
            <a:ahLst/>
            <a:cxnLst/>
            <a:rect r="r" b="b" t="t" l="l"/>
            <a:pathLst>
              <a:path h="3230334" w="3230334">
                <a:moveTo>
                  <a:pt x="0" y="0"/>
                </a:moveTo>
                <a:lnTo>
                  <a:pt x="3230334" y="0"/>
                </a:lnTo>
                <a:lnTo>
                  <a:pt x="3230334" y="3230334"/>
                </a:lnTo>
                <a:lnTo>
                  <a:pt x="0" y="3230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872035" y="952500"/>
            <a:ext cx="1349745" cy="45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96"/>
              </a:lnSpc>
              <a:spcBef>
                <a:spcPct val="0"/>
              </a:spcBef>
            </a:pPr>
            <a:r>
              <a:rPr lang="en-US" b="true" sz="2568" spc="12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2025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41967" y="5455320"/>
            <a:ext cx="6604066" cy="270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44"/>
              </a:lnSpc>
              <a:spcBef>
                <a:spcPct val="0"/>
              </a:spcBef>
            </a:pPr>
            <a:r>
              <a:rPr lang="en-US" sz="15817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Creativ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80732" y="1769038"/>
            <a:ext cx="5726536" cy="45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6"/>
              </a:lnSpc>
              <a:spcBef>
                <a:spcPct val="0"/>
              </a:spcBef>
            </a:pPr>
            <a:r>
              <a:rPr lang="en-US" b="true" sz="2568" spc="120">
                <a:solidFill>
                  <a:srgbClr val="F0532C"/>
                </a:solidFill>
                <a:latin typeface="Poppins Bold"/>
                <a:ea typeface="Poppins Bold"/>
                <a:cs typeface="Poppins Bold"/>
                <a:sym typeface="Poppins Bold"/>
              </a:rPr>
              <a:t>INTELIGENȚĂ ARTIFICIALĂ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4483" y="1075097"/>
            <a:ext cx="138714" cy="13871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96592" y="1075097"/>
            <a:ext cx="138714" cy="13871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75097"/>
            <a:ext cx="138714" cy="13871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031248" y="3848417"/>
            <a:ext cx="2422617" cy="2341017"/>
          </a:xfrm>
          <a:custGeom>
            <a:avLst/>
            <a:gdLst/>
            <a:ahLst/>
            <a:cxnLst/>
            <a:rect r="r" b="b" t="t" l="l"/>
            <a:pathLst>
              <a:path h="2341017" w="2422617">
                <a:moveTo>
                  <a:pt x="0" y="0"/>
                </a:moveTo>
                <a:lnTo>
                  <a:pt x="2422618" y="0"/>
                </a:lnTo>
                <a:lnTo>
                  <a:pt x="2422618" y="2341016"/>
                </a:lnTo>
                <a:lnTo>
                  <a:pt x="0" y="2341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472" r="-116063" b="-18813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25509" y="3400813"/>
            <a:ext cx="13885532" cy="352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5"/>
              </a:lnSpc>
            </a:pPr>
            <a:r>
              <a:rPr lang="en-US" b="true" sz="25018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MULȚUMIM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82433" y="5480787"/>
            <a:ext cx="6965315" cy="16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6"/>
              </a:lnSpc>
              <a:spcBef>
                <a:spcPct val="0"/>
              </a:spcBef>
            </a:pPr>
            <a:r>
              <a:rPr lang="en-US" sz="9919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Pentru Atentie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66208" y="3806100"/>
            <a:ext cx="2422617" cy="2425649"/>
          </a:xfrm>
          <a:custGeom>
            <a:avLst/>
            <a:gdLst/>
            <a:ahLst/>
            <a:cxnLst/>
            <a:rect r="r" b="b" t="t" l="l"/>
            <a:pathLst>
              <a:path h="2425649" w="2422617">
                <a:moveTo>
                  <a:pt x="0" y="0"/>
                </a:moveTo>
                <a:lnTo>
                  <a:pt x="2422617" y="0"/>
                </a:lnTo>
                <a:lnTo>
                  <a:pt x="2422617" y="2425650"/>
                </a:lnTo>
                <a:lnTo>
                  <a:pt x="0" y="2425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14" id="14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2573" y="2942035"/>
            <a:ext cx="4721452" cy="8229600"/>
          </a:xfrm>
          <a:custGeom>
            <a:avLst/>
            <a:gdLst/>
            <a:ahLst/>
            <a:cxnLst/>
            <a:rect r="r" b="b" t="t" l="l"/>
            <a:pathLst>
              <a:path h="8229600" w="4721452">
                <a:moveTo>
                  <a:pt x="0" y="0"/>
                </a:moveTo>
                <a:lnTo>
                  <a:pt x="4721452" y="0"/>
                </a:lnTo>
                <a:lnTo>
                  <a:pt x="47214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23154" y="2056454"/>
            <a:ext cx="8453576" cy="4533692"/>
            <a:chOff x="0" y="0"/>
            <a:chExt cx="1309680" cy="7023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9680" cy="702387"/>
            </a:xfrm>
            <a:custGeom>
              <a:avLst/>
              <a:gdLst/>
              <a:ahLst/>
              <a:cxnLst/>
              <a:rect r="r" b="b" t="t" l="l"/>
              <a:pathLst>
                <a:path h="702387" w="1309680">
                  <a:moveTo>
                    <a:pt x="0" y="0"/>
                  </a:moveTo>
                  <a:lnTo>
                    <a:pt x="1309680" y="0"/>
                  </a:lnTo>
                  <a:lnTo>
                    <a:pt x="1309680" y="702387"/>
                  </a:lnTo>
                  <a:lnTo>
                    <a:pt x="0" y="702387"/>
                  </a:lnTo>
                  <a:close/>
                </a:path>
              </a:pathLst>
            </a:custGeom>
            <a:blipFill>
              <a:blip r:embed="rId4"/>
              <a:stretch>
                <a:fillRect l="-1007" t="0" r="-100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005135"/>
            <a:ext cx="6867792" cy="352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5"/>
              </a:lnSpc>
            </a:pPr>
            <a:r>
              <a:rPr lang="en-US" sz="25018" b="true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SCOPUL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530798" y="2056454"/>
            <a:ext cx="2365693" cy="2294722"/>
          </a:xfrm>
          <a:custGeom>
            <a:avLst/>
            <a:gdLst/>
            <a:ahLst/>
            <a:cxnLst/>
            <a:rect r="r" b="b" t="t" l="l"/>
            <a:pathLst>
              <a:path h="2294722" w="2365693">
                <a:moveTo>
                  <a:pt x="0" y="0"/>
                </a:moveTo>
                <a:lnTo>
                  <a:pt x="2365694" y="0"/>
                </a:lnTo>
                <a:lnTo>
                  <a:pt x="2365694" y="2294723"/>
                </a:lnTo>
                <a:lnTo>
                  <a:pt x="0" y="2294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564483" y="1075097"/>
            <a:ext cx="138714" cy="13871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96592" y="1075097"/>
            <a:ext cx="138714" cy="13871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1075097"/>
            <a:ext cx="138714" cy="138714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3015875">
            <a:off x="-151763" y="8446318"/>
            <a:ext cx="2820508" cy="4114800"/>
          </a:xfrm>
          <a:custGeom>
            <a:avLst/>
            <a:gdLst/>
            <a:ahLst/>
            <a:cxnLst/>
            <a:rect r="r" b="b" t="t" l="l"/>
            <a:pathLst>
              <a:path h="4114800" w="2820508">
                <a:moveTo>
                  <a:pt x="0" y="0"/>
                </a:moveTo>
                <a:lnTo>
                  <a:pt x="2820509" y="0"/>
                </a:lnTo>
                <a:lnTo>
                  <a:pt x="28205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34920" y="8110219"/>
            <a:ext cx="8453576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310"/>
              </a:lnSpc>
            </a:pPr>
            <a:r>
              <a:rPr lang="en-US" sz="2100" spc="21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 Crearea unei soluții bazate pe inteligență artificială care, pe baza unei imagini cu o haină de pe un site de cumpărături și a unei fotografii personale, generează o simulare realistă a utilizatorului purtând haina respectivă.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5322" y="7186353"/>
            <a:ext cx="6168353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310"/>
              </a:lnSpc>
            </a:pPr>
            <a:r>
              <a:rPr lang="en-US" sz="2100" spc="21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 În prezent, utilizatorii magazinelor online au dificultăți în a vizualiza cum ar arăta o haină pe propria persoană, ceea ce duce la ezitări în achiziție sau retururi frecvente.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91280" y="6590146"/>
            <a:ext cx="923867" cy="923867"/>
          </a:xfrm>
          <a:custGeom>
            <a:avLst/>
            <a:gdLst/>
            <a:ahLst/>
            <a:cxnLst/>
            <a:rect r="r" b="b" t="t" l="l"/>
            <a:pathLst>
              <a:path h="923867" w="923867">
                <a:moveTo>
                  <a:pt x="0" y="0"/>
                </a:moveTo>
                <a:lnTo>
                  <a:pt x="923867" y="0"/>
                </a:lnTo>
                <a:lnTo>
                  <a:pt x="923867" y="923867"/>
                </a:lnTo>
                <a:lnTo>
                  <a:pt x="0" y="9238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09258" y="7514013"/>
            <a:ext cx="923867" cy="923867"/>
          </a:xfrm>
          <a:custGeom>
            <a:avLst/>
            <a:gdLst/>
            <a:ahLst/>
            <a:cxnLst/>
            <a:rect r="r" b="b" t="t" l="l"/>
            <a:pathLst>
              <a:path h="923867" w="923867">
                <a:moveTo>
                  <a:pt x="0" y="0"/>
                </a:moveTo>
                <a:lnTo>
                  <a:pt x="923867" y="0"/>
                </a:lnTo>
                <a:lnTo>
                  <a:pt x="923867" y="923866"/>
                </a:lnTo>
                <a:lnTo>
                  <a:pt x="0" y="9238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20" id="20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9311388" y="5348684"/>
            <a:ext cx="727710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Solutia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4483" y="1075097"/>
            <a:ext cx="138714" cy="13871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96592" y="1075097"/>
            <a:ext cx="138714" cy="13871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75097"/>
            <a:ext cx="138714" cy="13871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2701" y="6935682"/>
            <a:ext cx="7113200" cy="2389250"/>
            <a:chOff x="0" y="0"/>
            <a:chExt cx="1102021" cy="3701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2021" cy="370157"/>
            </a:xfrm>
            <a:custGeom>
              <a:avLst/>
              <a:gdLst/>
              <a:ahLst/>
              <a:cxnLst/>
              <a:rect r="r" b="b" t="t" l="l"/>
              <a:pathLst>
                <a:path h="370157" w="1102021">
                  <a:moveTo>
                    <a:pt x="0" y="0"/>
                  </a:moveTo>
                  <a:lnTo>
                    <a:pt x="1102021" y="0"/>
                  </a:lnTo>
                  <a:lnTo>
                    <a:pt x="1102021" y="370157"/>
                  </a:lnTo>
                  <a:lnTo>
                    <a:pt x="0" y="370157"/>
                  </a:lnTo>
                  <a:close/>
                </a:path>
              </a:pathLst>
            </a:custGeom>
            <a:blipFill>
              <a:blip r:embed="rId3"/>
              <a:stretch>
                <a:fillRect l="0" t="-60600" r="0" b="-3787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14961" y="1753821"/>
            <a:ext cx="9033174" cy="487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0"/>
              </a:lnSpc>
            </a:pPr>
            <a:r>
              <a:rPr lang="en-US" sz="20000" b="true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ACHIZIȚII DE DATE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3015875">
            <a:off x="15766476" y="-1702821"/>
            <a:ext cx="2820508" cy="4114800"/>
          </a:xfrm>
          <a:custGeom>
            <a:avLst/>
            <a:gdLst/>
            <a:ahLst/>
            <a:cxnLst/>
            <a:rect r="r" b="b" t="t" l="l"/>
            <a:pathLst>
              <a:path h="4114800" w="2820508">
                <a:moveTo>
                  <a:pt x="0" y="0"/>
                </a:moveTo>
                <a:lnTo>
                  <a:pt x="2820508" y="0"/>
                </a:lnTo>
                <a:lnTo>
                  <a:pt x="2820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713401">
            <a:off x="2394724" y="3989324"/>
            <a:ext cx="695357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Surse de Date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77035" y="3136873"/>
            <a:ext cx="6282265" cy="3599464"/>
            <a:chOff x="0" y="0"/>
            <a:chExt cx="8376353" cy="479928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55911"/>
              <a:ext cx="8376353" cy="414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2"/>
                </a:lnSpc>
              </a:pP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Imagini cu haine (fără fundal, ideal în format 3D sau cu vedere frontală completă)</a:t>
              </a:r>
            </a:p>
            <a:p>
              <a:pPr algn="l">
                <a:lnSpc>
                  <a:spcPts val="2732"/>
                </a:lnSpc>
              </a:pP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Imagini ale utilizatorilor (portret/clips full body)</a:t>
              </a:r>
            </a:p>
            <a:p>
              <a:pPr algn="l">
                <a:lnSpc>
                  <a:spcPts val="2732"/>
                </a:lnSpc>
              </a:pP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Date de antrenament pentru AI: seturi de imagini "înainte/după" (persoană fără haina vs. persoană cu haina)</a:t>
              </a:r>
            </a:p>
            <a:p>
              <a:pPr algn="l" marL="0" indent="0" lvl="1">
                <a:lnSpc>
                  <a:spcPts val="2732"/>
                </a:lnSpc>
              </a:pP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1895" y="684486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31895" y="2052831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31895" y="2936898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510189" y="-66675"/>
              <a:ext cx="3355975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</a:t>
              </a:r>
              <a:r>
                <a:rPr lang="en-US" b="true" sz="24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ate necesare :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44000" y="1028700"/>
            <a:ext cx="6282265" cy="2001531"/>
            <a:chOff x="0" y="0"/>
            <a:chExt cx="8376353" cy="266870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525125"/>
              <a:ext cx="8376353" cy="2143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4"/>
                </a:lnSpc>
              </a:pP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Baze de date open-source: DeepF</a:t>
              </a: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ashion, VITON, LookBook</a:t>
              </a:r>
            </a:p>
            <a:p>
              <a:pPr algn="l">
                <a:lnSpc>
                  <a:spcPts val="2504"/>
                </a:lnSpc>
              </a:pP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Date proprii colectate cu acordul utilizatorilor</a:t>
              </a:r>
            </a:p>
            <a:p>
              <a:pPr algn="l" marL="0" indent="0" lvl="1">
                <a:lnSpc>
                  <a:spcPts val="2504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603752" y="-66675"/>
              <a:ext cx="3168848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Surs</a:t>
              </a:r>
              <a:r>
                <a:rPr lang="en-US" b="true" sz="24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 de date :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131895" y="534650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31895" y="1382907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44000" y="7200502"/>
            <a:ext cx="6282265" cy="2484129"/>
            <a:chOff x="0" y="0"/>
            <a:chExt cx="8376353" cy="331217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785416"/>
              <a:ext cx="8376353" cy="2526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4"/>
                </a:lnSpc>
              </a:pPr>
              <a:r>
                <a:rPr lang="en-US" sz="2276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Obținerea consimțământului explicit</a:t>
              </a:r>
            </a:p>
            <a:p>
              <a:pPr algn="l">
                <a:lnSpc>
                  <a:spcPts val="2504"/>
                </a:lnSpc>
              </a:pPr>
              <a:r>
                <a:rPr lang="en-US" sz="2276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Anonimi</a:t>
              </a:r>
              <a:r>
                <a:rPr lang="en-US" sz="2276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zarea imaginilor pentru antrenare</a:t>
              </a:r>
            </a:p>
            <a:p>
              <a:pPr algn="l">
                <a:lnSpc>
                  <a:spcPts val="2504"/>
                </a:lnSpc>
              </a:pPr>
              <a:r>
                <a:rPr lang="en-US" sz="2276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2276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Stocarea securizată a datelor (criptare, GDPR compliance)</a:t>
              </a:r>
            </a:p>
            <a:p>
              <a:pPr algn="l" marL="0" indent="0" lvl="1">
                <a:lnSpc>
                  <a:spcPts val="2504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216402" y="-66675"/>
              <a:ext cx="3943548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Etica</a:t>
              </a:r>
              <a:r>
                <a:rPr lang="en-US" b="true" sz="24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&amp; siguranța :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131895" y="794941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31895" y="1232484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31895" y="2053556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32" id="32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4483" y="1075097"/>
            <a:ext cx="138714" cy="13871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96592" y="1075097"/>
            <a:ext cx="138714" cy="13871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75097"/>
            <a:ext cx="138714" cy="13871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122647" y="1088308"/>
            <a:ext cx="7689028" cy="487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0"/>
              </a:lnSpc>
            </a:pPr>
            <a:r>
              <a:rPr lang="en-US" sz="20000" b="true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VIZUALIZAREA DATELOR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327921" y="4209427"/>
            <a:ext cx="2279304" cy="2282156"/>
          </a:xfrm>
          <a:custGeom>
            <a:avLst/>
            <a:gdLst/>
            <a:ahLst/>
            <a:cxnLst/>
            <a:rect r="r" b="b" t="t" l="l"/>
            <a:pathLst>
              <a:path h="2282156" w="2279304">
                <a:moveTo>
                  <a:pt x="0" y="0"/>
                </a:moveTo>
                <a:lnTo>
                  <a:pt x="2279304" y="0"/>
                </a:lnTo>
                <a:lnTo>
                  <a:pt x="2279304" y="2282157"/>
                </a:lnTo>
                <a:lnTo>
                  <a:pt x="0" y="2282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82722" y="2769269"/>
            <a:ext cx="3919963" cy="474265"/>
            <a:chOff x="0" y="0"/>
            <a:chExt cx="964641" cy="1167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4641" cy="116709"/>
            </a:xfrm>
            <a:custGeom>
              <a:avLst/>
              <a:gdLst/>
              <a:ahLst/>
              <a:cxnLst/>
              <a:rect r="r" b="b" t="t" l="l"/>
              <a:pathLst>
                <a:path h="116709" w="964641">
                  <a:moveTo>
                    <a:pt x="58355" y="0"/>
                  </a:moveTo>
                  <a:lnTo>
                    <a:pt x="906287" y="0"/>
                  </a:lnTo>
                  <a:cubicBezTo>
                    <a:pt x="938515" y="0"/>
                    <a:pt x="964641" y="26126"/>
                    <a:pt x="964641" y="58355"/>
                  </a:cubicBezTo>
                  <a:lnTo>
                    <a:pt x="964641" y="58355"/>
                  </a:lnTo>
                  <a:cubicBezTo>
                    <a:pt x="964641" y="90583"/>
                    <a:pt x="938515" y="116709"/>
                    <a:pt x="906287" y="116709"/>
                  </a:cubicBezTo>
                  <a:lnTo>
                    <a:pt x="58355" y="116709"/>
                  </a:lnTo>
                  <a:cubicBezTo>
                    <a:pt x="26126" y="116709"/>
                    <a:pt x="0" y="90583"/>
                    <a:pt x="0" y="58355"/>
                  </a:cubicBezTo>
                  <a:lnTo>
                    <a:pt x="0" y="58355"/>
                  </a:lnTo>
                  <a:cubicBezTo>
                    <a:pt x="0" y="26126"/>
                    <a:pt x="26126" y="0"/>
                    <a:pt x="58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33333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64641" cy="173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43695" y="2720959"/>
            <a:ext cx="319801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700">
                <a:solidFill>
                  <a:srgbClr val="F0532C"/>
                </a:solidFill>
                <a:latin typeface="Poppins Bold"/>
                <a:ea typeface="Poppins Bold"/>
                <a:cs typeface="Poppins Bold"/>
                <a:sym typeface="Poppins Bold"/>
              </a:rPr>
              <a:t>OBIECTIVE: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517954" y="0"/>
            <a:ext cx="4013400" cy="3006402"/>
          </a:xfrm>
          <a:custGeom>
            <a:avLst/>
            <a:gdLst/>
            <a:ahLst/>
            <a:cxnLst/>
            <a:rect r="r" b="b" t="t" l="l"/>
            <a:pathLst>
              <a:path h="3006402" w="4013400">
                <a:moveTo>
                  <a:pt x="0" y="0"/>
                </a:moveTo>
                <a:lnTo>
                  <a:pt x="4013401" y="0"/>
                </a:lnTo>
                <a:lnTo>
                  <a:pt x="4013401" y="3006402"/>
                </a:lnTo>
                <a:lnTo>
                  <a:pt x="0" y="300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4467" y="3519509"/>
            <a:ext cx="7436471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Înțelegerea diversității imaginil</a:t>
            </a:r>
            <a:r>
              <a:rPr lang="en-US" sz="19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or: unghiuri, iluminare, poziții ale corpului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Identificarea relației dintre structura corpului și croiala hainelor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528" y="6842132"/>
            <a:ext cx="7431411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19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Folosirea rețelelor de tip GAN pentru generarea de imagini realiste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 Vizualizarea dispersiei datelor (t-SNE) pentru a vedea tipuri de haine / corpuri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29528" y="3517843"/>
            <a:ext cx="328157" cy="328157"/>
          </a:xfrm>
          <a:custGeom>
            <a:avLst/>
            <a:gdLst/>
            <a:ahLst/>
            <a:cxnLst/>
            <a:rect r="r" b="b" t="t" l="l"/>
            <a:pathLst>
              <a:path h="328157" w="328157">
                <a:moveTo>
                  <a:pt x="0" y="0"/>
                </a:moveTo>
                <a:lnTo>
                  <a:pt x="328157" y="0"/>
                </a:lnTo>
                <a:lnTo>
                  <a:pt x="328157" y="328158"/>
                </a:lnTo>
                <a:lnTo>
                  <a:pt x="0" y="328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29528" y="4209427"/>
            <a:ext cx="328157" cy="328157"/>
          </a:xfrm>
          <a:custGeom>
            <a:avLst/>
            <a:gdLst/>
            <a:ahLst/>
            <a:cxnLst/>
            <a:rect r="r" b="b" t="t" l="l"/>
            <a:pathLst>
              <a:path h="328157" w="328157">
                <a:moveTo>
                  <a:pt x="0" y="0"/>
                </a:moveTo>
                <a:lnTo>
                  <a:pt x="328157" y="0"/>
                </a:lnTo>
                <a:lnTo>
                  <a:pt x="328157" y="328158"/>
                </a:lnTo>
                <a:lnTo>
                  <a:pt x="0" y="328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382722" y="6063067"/>
            <a:ext cx="3919963" cy="474265"/>
            <a:chOff x="0" y="0"/>
            <a:chExt cx="964641" cy="1167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64641" cy="116709"/>
            </a:xfrm>
            <a:custGeom>
              <a:avLst/>
              <a:gdLst/>
              <a:ahLst/>
              <a:cxnLst/>
              <a:rect r="r" b="b" t="t" l="l"/>
              <a:pathLst>
                <a:path h="116709" w="964641">
                  <a:moveTo>
                    <a:pt x="58355" y="0"/>
                  </a:moveTo>
                  <a:lnTo>
                    <a:pt x="906287" y="0"/>
                  </a:lnTo>
                  <a:cubicBezTo>
                    <a:pt x="938515" y="0"/>
                    <a:pt x="964641" y="26126"/>
                    <a:pt x="964641" y="58355"/>
                  </a:cubicBezTo>
                  <a:lnTo>
                    <a:pt x="964641" y="58355"/>
                  </a:lnTo>
                  <a:cubicBezTo>
                    <a:pt x="964641" y="90583"/>
                    <a:pt x="938515" y="116709"/>
                    <a:pt x="906287" y="116709"/>
                  </a:cubicBezTo>
                  <a:lnTo>
                    <a:pt x="58355" y="116709"/>
                  </a:lnTo>
                  <a:cubicBezTo>
                    <a:pt x="26126" y="116709"/>
                    <a:pt x="0" y="90583"/>
                    <a:pt x="0" y="58355"/>
                  </a:cubicBezTo>
                  <a:lnTo>
                    <a:pt x="0" y="58355"/>
                  </a:lnTo>
                  <a:cubicBezTo>
                    <a:pt x="0" y="26126"/>
                    <a:pt x="26126" y="0"/>
                    <a:pt x="58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33333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964641" cy="173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743695" y="6014756"/>
            <a:ext cx="319801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700">
                <a:solidFill>
                  <a:srgbClr val="F0532C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STRATEGII: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629528" y="6899282"/>
            <a:ext cx="328157" cy="328157"/>
          </a:xfrm>
          <a:custGeom>
            <a:avLst/>
            <a:gdLst/>
            <a:ahLst/>
            <a:cxnLst/>
            <a:rect r="r" b="b" t="t" l="l"/>
            <a:pathLst>
              <a:path h="328157" w="328157">
                <a:moveTo>
                  <a:pt x="0" y="0"/>
                </a:moveTo>
                <a:lnTo>
                  <a:pt x="328157" y="0"/>
                </a:lnTo>
                <a:lnTo>
                  <a:pt x="328157" y="328157"/>
                </a:lnTo>
                <a:lnTo>
                  <a:pt x="0" y="328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29528" y="7589389"/>
            <a:ext cx="328157" cy="328157"/>
          </a:xfrm>
          <a:custGeom>
            <a:avLst/>
            <a:gdLst/>
            <a:ahLst/>
            <a:cxnLst/>
            <a:rect r="r" b="b" t="t" l="l"/>
            <a:pathLst>
              <a:path h="328157" w="328157">
                <a:moveTo>
                  <a:pt x="0" y="0"/>
                </a:moveTo>
                <a:lnTo>
                  <a:pt x="328157" y="0"/>
                </a:lnTo>
                <a:lnTo>
                  <a:pt x="328157" y="328157"/>
                </a:lnTo>
                <a:lnTo>
                  <a:pt x="0" y="328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-606612">
            <a:off x="10503541" y="4122338"/>
            <a:ext cx="4895472" cy="16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6"/>
              </a:lnSpc>
              <a:spcBef>
                <a:spcPct val="0"/>
              </a:spcBef>
            </a:pPr>
            <a:r>
              <a:rPr lang="en-US" sz="9919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Explorarea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44000" y="6558843"/>
            <a:ext cx="7113200" cy="2389250"/>
            <a:chOff x="0" y="0"/>
            <a:chExt cx="1102021" cy="3701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02021" cy="370157"/>
            </a:xfrm>
            <a:custGeom>
              <a:avLst/>
              <a:gdLst/>
              <a:ahLst/>
              <a:cxnLst/>
              <a:rect r="r" b="b" t="t" l="l"/>
              <a:pathLst>
                <a:path h="370157" w="1102021">
                  <a:moveTo>
                    <a:pt x="0" y="0"/>
                  </a:moveTo>
                  <a:lnTo>
                    <a:pt x="1102021" y="0"/>
                  </a:lnTo>
                  <a:lnTo>
                    <a:pt x="1102021" y="370157"/>
                  </a:lnTo>
                  <a:lnTo>
                    <a:pt x="0" y="370157"/>
                  </a:lnTo>
                  <a:close/>
                </a:path>
              </a:pathLst>
            </a:custGeom>
            <a:blipFill>
              <a:blip r:embed="rId8"/>
              <a:stretch>
                <a:fillRect l="0" t="-60600" r="0" b="-37877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30" id="30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89284"/>
            <a:ext cx="2641298" cy="854216"/>
          </a:xfrm>
          <a:custGeom>
            <a:avLst/>
            <a:gdLst/>
            <a:ahLst/>
            <a:cxnLst/>
            <a:rect r="r" b="b" t="t" l="l"/>
            <a:pathLst>
              <a:path h="854216" w="2641298">
                <a:moveTo>
                  <a:pt x="0" y="0"/>
                </a:moveTo>
                <a:lnTo>
                  <a:pt x="2641298" y="0"/>
                </a:lnTo>
                <a:lnTo>
                  <a:pt x="2641298" y="854216"/>
                </a:lnTo>
                <a:lnTo>
                  <a:pt x="0" y="854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0099" r="-98175" b="-689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4483" y="1075097"/>
            <a:ext cx="138714" cy="13871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96592" y="1075097"/>
            <a:ext cx="138714" cy="13871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75097"/>
            <a:ext cx="138714" cy="13871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90498" y="1647999"/>
            <a:ext cx="8051023" cy="2405365"/>
            <a:chOff x="0" y="0"/>
            <a:chExt cx="1247314" cy="3726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7314" cy="372654"/>
            </a:xfrm>
            <a:custGeom>
              <a:avLst/>
              <a:gdLst/>
              <a:ahLst/>
              <a:cxnLst/>
              <a:rect r="r" b="b" t="t" l="l"/>
              <a:pathLst>
                <a:path h="372654" w="1247314">
                  <a:moveTo>
                    <a:pt x="0" y="0"/>
                  </a:moveTo>
                  <a:lnTo>
                    <a:pt x="1247314" y="0"/>
                  </a:lnTo>
                  <a:lnTo>
                    <a:pt x="1247314" y="372654"/>
                  </a:lnTo>
                  <a:lnTo>
                    <a:pt x="0" y="372654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9873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90498" y="4240375"/>
            <a:ext cx="8051023" cy="2405365"/>
            <a:chOff x="0" y="0"/>
            <a:chExt cx="1247314" cy="3726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47314" cy="372654"/>
            </a:xfrm>
            <a:custGeom>
              <a:avLst/>
              <a:gdLst/>
              <a:ahLst/>
              <a:cxnLst/>
              <a:rect r="r" b="b" t="t" l="l"/>
              <a:pathLst>
                <a:path h="372654" w="1247314">
                  <a:moveTo>
                    <a:pt x="0" y="0"/>
                  </a:moveTo>
                  <a:lnTo>
                    <a:pt x="1247314" y="0"/>
                  </a:lnTo>
                  <a:lnTo>
                    <a:pt x="1247314" y="372654"/>
                  </a:lnTo>
                  <a:lnTo>
                    <a:pt x="0" y="372654"/>
                  </a:lnTo>
                  <a:close/>
                </a:path>
              </a:pathLst>
            </a:custGeom>
            <a:blipFill>
              <a:blip r:embed="rId5"/>
              <a:stretch>
                <a:fillRect l="0" t="-43577" r="0" b="-7984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690498" y="6832752"/>
            <a:ext cx="8051023" cy="1567462"/>
            <a:chOff x="0" y="0"/>
            <a:chExt cx="1247314" cy="2428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7314" cy="242841"/>
            </a:xfrm>
            <a:custGeom>
              <a:avLst/>
              <a:gdLst/>
              <a:ahLst/>
              <a:cxnLst/>
              <a:rect r="r" b="b" t="t" l="l"/>
              <a:pathLst>
                <a:path h="242841" w="1247314">
                  <a:moveTo>
                    <a:pt x="0" y="0"/>
                  </a:moveTo>
                  <a:lnTo>
                    <a:pt x="1247314" y="0"/>
                  </a:lnTo>
                  <a:lnTo>
                    <a:pt x="1247314" y="242841"/>
                  </a:lnTo>
                  <a:lnTo>
                    <a:pt x="0" y="242841"/>
                  </a:lnTo>
                  <a:close/>
                </a:path>
              </a:pathLst>
            </a:custGeom>
            <a:blipFill>
              <a:blip r:embed="rId6"/>
              <a:stretch>
                <a:fillRect l="0" t="-33569" r="0" b="-89219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63345" y="1199927"/>
            <a:ext cx="8380655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50"/>
              </a:lnSpc>
            </a:pPr>
            <a:r>
              <a:rPr lang="en-US" b="true" sz="22500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MODELAREA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986737" y="4053363"/>
            <a:ext cx="2422617" cy="2425649"/>
          </a:xfrm>
          <a:custGeom>
            <a:avLst/>
            <a:gdLst/>
            <a:ahLst/>
            <a:cxnLst/>
            <a:rect r="r" b="b" t="t" l="l"/>
            <a:pathLst>
              <a:path h="2425649" w="2422617">
                <a:moveTo>
                  <a:pt x="0" y="0"/>
                </a:moveTo>
                <a:lnTo>
                  <a:pt x="2422618" y="0"/>
                </a:lnTo>
                <a:lnTo>
                  <a:pt x="2422618" y="2425650"/>
                </a:lnTo>
                <a:lnTo>
                  <a:pt x="0" y="2425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9729980"/>
            <a:ext cx="2617241" cy="1960551"/>
          </a:xfrm>
          <a:custGeom>
            <a:avLst/>
            <a:gdLst/>
            <a:ahLst/>
            <a:cxnLst/>
            <a:rect r="r" b="b" t="t" l="l"/>
            <a:pathLst>
              <a:path h="1960551" w="2617241">
                <a:moveTo>
                  <a:pt x="0" y="0"/>
                </a:moveTo>
                <a:lnTo>
                  <a:pt x="2617241" y="0"/>
                </a:lnTo>
                <a:lnTo>
                  <a:pt x="2617241" y="1960551"/>
                </a:lnTo>
                <a:lnTo>
                  <a:pt x="0" y="1960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87690" y="5614407"/>
            <a:ext cx="5199047" cy="1178746"/>
            <a:chOff x="0" y="0"/>
            <a:chExt cx="1279404" cy="2900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9404" cy="290071"/>
            </a:xfrm>
            <a:custGeom>
              <a:avLst/>
              <a:gdLst/>
              <a:ahLst/>
              <a:cxnLst/>
              <a:rect r="r" b="b" t="t" l="l"/>
              <a:pathLst>
                <a:path h="290071" w="1279404">
                  <a:moveTo>
                    <a:pt x="75944" y="0"/>
                  </a:moveTo>
                  <a:lnTo>
                    <a:pt x="1203459" y="0"/>
                  </a:lnTo>
                  <a:cubicBezTo>
                    <a:pt x="1245402" y="0"/>
                    <a:pt x="1279404" y="34001"/>
                    <a:pt x="1279404" y="75944"/>
                  </a:cubicBezTo>
                  <a:lnTo>
                    <a:pt x="1279404" y="214127"/>
                  </a:lnTo>
                  <a:cubicBezTo>
                    <a:pt x="1279404" y="256069"/>
                    <a:pt x="1245402" y="290071"/>
                    <a:pt x="1203459" y="290071"/>
                  </a:cubicBezTo>
                  <a:lnTo>
                    <a:pt x="75944" y="290071"/>
                  </a:lnTo>
                  <a:cubicBezTo>
                    <a:pt x="34001" y="290071"/>
                    <a:pt x="0" y="256069"/>
                    <a:pt x="0" y="214127"/>
                  </a:cubicBezTo>
                  <a:lnTo>
                    <a:pt x="0" y="75944"/>
                  </a:lnTo>
                  <a:cubicBezTo>
                    <a:pt x="0" y="34001"/>
                    <a:pt x="34001" y="0"/>
                    <a:pt x="759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33333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279404" cy="347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06127" y="7518197"/>
            <a:ext cx="5717126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310"/>
              </a:lnSpc>
            </a:pPr>
            <a:r>
              <a:rPr lang="en-US" sz="2100" spc="21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100" spc="21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VITON permite deformarea și adaptarea realistică a hainelor la forma corpului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67414" y="7032060"/>
            <a:ext cx="826363" cy="826363"/>
          </a:xfrm>
          <a:custGeom>
            <a:avLst/>
            <a:gdLst/>
            <a:ahLst/>
            <a:cxnLst/>
            <a:rect r="r" b="b" t="t" l="l"/>
            <a:pathLst>
              <a:path h="826363" w="826363">
                <a:moveTo>
                  <a:pt x="0" y="0"/>
                </a:moveTo>
                <a:lnTo>
                  <a:pt x="826363" y="0"/>
                </a:lnTo>
                <a:lnTo>
                  <a:pt x="826363" y="826364"/>
                </a:lnTo>
                <a:lnTo>
                  <a:pt x="0" y="826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77051" y="8402117"/>
            <a:ext cx="826363" cy="826363"/>
          </a:xfrm>
          <a:custGeom>
            <a:avLst/>
            <a:gdLst/>
            <a:ahLst/>
            <a:cxnLst/>
            <a:rect r="r" b="b" t="t" l="l"/>
            <a:pathLst>
              <a:path h="826363" w="826363">
                <a:moveTo>
                  <a:pt x="0" y="0"/>
                </a:moveTo>
                <a:lnTo>
                  <a:pt x="826363" y="0"/>
                </a:lnTo>
                <a:lnTo>
                  <a:pt x="826363" y="826363"/>
                </a:lnTo>
                <a:lnTo>
                  <a:pt x="0" y="8263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26" id="26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1787690" y="5685620"/>
            <a:ext cx="5199047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700">
                <a:solidFill>
                  <a:srgbClr val="F0532C"/>
                </a:solidFill>
                <a:latin typeface="Poppins Bold"/>
                <a:ea typeface="Poppins Bold"/>
                <a:cs typeface="Poppins Bold"/>
                <a:sym typeface="Poppins Bold"/>
              </a:rPr>
              <a:t>VIRTUAL TRY-ON NETWORK (VITON-HD)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76619" y="3028454"/>
            <a:ext cx="5813967" cy="151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25"/>
              </a:lnSpc>
              <a:spcBef>
                <a:spcPct val="0"/>
              </a:spcBef>
            </a:pPr>
            <a:r>
              <a:rPr lang="en-US" sz="8732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VITON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73697" y="8929395"/>
            <a:ext cx="5717126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2100" spc="21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 Calitate ridicată a imaginii generate și generalizare pe corpuri și haine noi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859737"/>
            <a:ext cx="18288000" cy="4427263"/>
          </a:xfrm>
          <a:custGeom>
            <a:avLst/>
            <a:gdLst/>
            <a:ahLst/>
            <a:cxnLst/>
            <a:rect r="r" b="b" t="t" l="l"/>
            <a:pathLst>
              <a:path h="4427263" w="18288000">
                <a:moveTo>
                  <a:pt x="0" y="0"/>
                </a:moveTo>
                <a:lnTo>
                  <a:pt x="18288000" y="0"/>
                </a:lnTo>
                <a:lnTo>
                  <a:pt x="18288000" y="4427263"/>
                </a:lnTo>
                <a:lnTo>
                  <a:pt x="0" y="4427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784" r="0" b="-214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" y="6378074"/>
            <a:ext cx="11868150" cy="2810097"/>
          </a:xfrm>
          <a:custGeom>
            <a:avLst/>
            <a:gdLst/>
            <a:ahLst/>
            <a:cxnLst/>
            <a:rect r="r" b="b" t="t" l="l"/>
            <a:pathLst>
              <a:path h="2810097" w="11868150">
                <a:moveTo>
                  <a:pt x="0" y="0"/>
                </a:moveTo>
                <a:lnTo>
                  <a:pt x="11868150" y="0"/>
                </a:lnTo>
                <a:lnTo>
                  <a:pt x="11868150" y="2810097"/>
                </a:lnTo>
                <a:lnTo>
                  <a:pt x="0" y="2810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9682" r="-2698" b="-2405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0939" y="6145487"/>
            <a:ext cx="13885532" cy="352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5"/>
              </a:lnSpc>
            </a:pPr>
            <a:r>
              <a:rPr lang="en-US" b="true" sz="25018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EVALUARE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64483" y="1075097"/>
            <a:ext cx="138714" cy="13871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6592" y="1075097"/>
            <a:ext cx="138714" cy="13871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1075097"/>
            <a:ext cx="138714" cy="13871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14400" y="6614825"/>
            <a:ext cx="2336595" cy="2336595"/>
          </a:xfrm>
          <a:custGeom>
            <a:avLst/>
            <a:gdLst/>
            <a:ahLst/>
            <a:cxnLst/>
            <a:rect r="r" b="b" t="t" l="l"/>
            <a:pathLst>
              <a:path h="2336595" w="2336595">
                <a:moveTo>
                  <a:pt x="0" y="0"/>
                </a:moveTo>
                <a:lnTo>
                  <a:pt x="2336595" y="0"/>
                </a:lnTo>
                <a:lnTo>
                  <a:pt x="2336595" y="2336595"/>
                </a:lnTo>
                <a:lnTo>
                  <a:pt x="0" y="233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0939" y="9689200"/>
            <a:ext cx="2270056" cy="1700478"/>
          </a:xfrm>
          <a:custGeom>
            <a:avLst/>
            <a:gdLst/>
            <a:ahLst/>
            <a:cxnLst/>
            <a:rect r="r" b="b" t="t" l="l"/>
            <a:pathLst>
              <a:path h="1700478" w="2270056">
                <a:moveTo>
                  <a:pt x="0" y="0"/>
                </a:moveTo>
                <a:lnTo>
                  <a:pt x="2270056" y="0"/>
                </a:lnTo>
                <a:lnTo>
                  <a:pt x="2270056" y="1700478"/>
                </a:lnTo>
                <a:lnTo>
                  <a:pt x="0" y="1700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836985" y="8155535"/>
            <a:ext cx="5686941" cy="16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6"/>
              </a:lnSpc>
              <a:spcBef>
                <a:spcPct val="0"/>
              </a:spcBef>
            </a:pPr>
            <a:r>
              <a:rPr lang="en-US" sz="9919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Teste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2780187"/>
            <a:ext cx="5181235" cy="1131952"/>
            <a:chOff x="0" y="0"/>
            <a:chExt cx="1275020" cy="2785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5020" cy="278556"/>
            </a:xfrm>
            <a:custGeom>
              <a:avLst/>
              <a:gdLst/>
              <a:ahLst/>
              <a:cxnLst/>
              <a:rect r="r" b="b" t="t" l="l"/>
              <a:pathLst>
                <a:path h="278556" w="1275020">
                  <a:moveTo>
                    <a:pt x="76205" y="0"/>
                  </a:moveTo>
                  <a:lnTo>
                    <a:pt x="1198815" y="0"/>
                  </a:lnTo>
                  <a:cubicBezTo>
                    <a:pt x="1240902" y="0"/>
                    <a:pt x="1275020" y="34118"/>
                    <a:pt x="1275020" y="76205"/>
                  </a:cubicBezTo>
                  <a:lnTo>
                    <a:pt x="1275020" y="202350"/>
                  </a:lnTo>
                  <a:cubicBezTo>
                    <a:pt x="1275020" y="244437"/>
                    <a:pt x="1240902" y="278556"/>
                    <a:pt x="1198815" y="278556"/>
                  </a:cubicBezTo>
                  <a:lnTo>
                    <a:pt x="76205" y="278556"/>
                  </a:lnTo>
                  <a:cubicBezTo>
                    <a:pt x="34118" y="278556"/>
                    <a:pt x="0" y="244437"/>
                    <a:pt x="0" y="202350"/>
                  </a:cubicBezTo>
                  <a:lnTo>
                    <a:pt x="0" y="76205"/>
                  </a:lnTo>
                  <a:cubicBezTo>
                    <a:pt x="0" y="34118"/>
                    <a:pt x="34118" y="0"/>
                    <a:pt x="76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75020" cy="335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 spc="1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SSIM (Structural Similarity Index)</a:t>
              </a: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–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calitatea imaginii generate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19" id="19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5571661" y="3579006"/>
            <a:ext cx="1002550" cy="666267"/>
            <a:chOff x="0" y="0"/>
            <a:chExt cx="246712" cy="1639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6712" cy="163958"/>
            </a:xfrm>
            <a:custGeom>
              <a:avLst/>
              <a:gdLst/>
              <a:ahLst/>
              <a:cxnLst/>
              <a:rect r="r" b="b" t="t" l="l"/>
              <a:pathLst>
                <a:path h="163958" w="246712">
                  <a:moveTo>
                    <a:pt x="81979" y="0"/>
                  </a:moveTo>
                  <a:lnTo>
                    <a:pt x="164733" y="0"/>
                  </a:lnTo>
                  <a:cubicBezTo>
                    <a:pt x="186475" y="0"/>
                    <a:pt x="207327" y="8637"/>
                    <a:pt x="222701" y="24011"/>
                  </a:cubicBezTo>
                  <a:cubicBezTo>
                    <a:pt x="238075" y="39385"/>
                    <a:pt x="246712" y="60237"/>
                    <a:pt x="246712" y="81979"/>
                  </a:cubicBezTo>
                  <a:lnTo>
                    <a:pt x="246712" y="81979"/>
                  </a:lnTo>
                  <a:cubicBezTo>
                    <a:pt x="246712" y="103721"/>
                    <a:pt x="238075" y="124573"/>
                    <a:pt x="222701" y="139947"/>
                  </a:cubicBezTo>
                  <a:cubicBezTo>
                    <a:pt x="207327" y="155321"/>
                    <a:pt x="186475" y="163958"/>
                    <a:pt x="164733" y="163958"/>
                  </a:cubicBezTo>
                  <a:lnTo>
                    <a:pt x="81979" y="163958"/>
                  </a:lnTo>
                  <a:cubicBezTo>
                    <a:pt x="60237" y="163958"/>
                    <a:pt x="39385" y="155321"/>
                    <a:pt x="24011" y="139947"/>
                  </a:cubicBezTo>
                  <a:cubicBezTo>
                    <a:pt x="8637" y="124573"/>
                    <a:pt x="0" y="103721"/>
                    <a:pt x="0" y="81979"/>
                  </a:cubicBezTo>
                  <a:lnTo>
                    <a:pt x="0" y="81979"/>
                  </a:lnTo>
                  <a:cubicBezTo>
                    <a:pt x="0" y="60237"/>
                    <a:pt x="8637" y="39385"/>
                    <a:pt x="24011" y="24011"/>
                  </a:cubicBezTo>
                  <a:cubicBezTo>
                    <a:pt x="39385" y="8637"/>
                    <a:pt x="60237" y="0"/>
                    <a:pt x="81979" y="0"/>
                  </a:cubicBezTo>
                  <a:close/>
                </a:path>
              </a:pathLst>
            </a:custGeom>
            <a:solidFill>
              <a:srgbClr val="222222"/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46712" cy="221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0.87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4493142"/>
            <a:ext cx="5181235" cy="1131952"/>
            <a:chOff x="0" y="0"/>
            <a:chExt cx="1275020" cy="2785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75020" cy="278556"/>
            </a:xfrm>
            <a:custGeom>
              <a:avLst/>
              <a:gdLst/>
              <a:ahLst/>
              <a:cxnLst/>
              <a:rect r="r" b="b" t="t" l="l"/>
              <a:pathLst>
                <a:path h="278556" w="1275020">
                  <a:moveTo>
                    <a:pt x="76205" y="0"/>
                  </a:moveTo>
                  <a:lnTo>
                    <a:pt x="1198815" y="0"/>
                  </a:lnTo>
                  <a:cubicBezTo>
                    <a:pt x="1240902" y="0"/>
                    <a:pt x="1275020" y="34118"/>
                    <a:pt x="1275020" y="76205"/>
                  </a:cubicBezTo>
                  <a:lnTo>
                    <a:pt x="1275020" y="202350"/>
                  </a:lnTo>
                  <a:cubicBezTo>
                    <a:pt x="1275020" y="244437"/>
                    <a:pt x="1240902" y="278556"/>
                    <a:pt x="1198815" y="278556"/>
                  </a:cubicBezTo>
                  <a:lnTo>
                    <a:pt x="76205" y="278556"/>
                  </a:lnTo>
                  <a:cubicBezTo>
                    <a:pt x="34118" y="278556"/>
                    <a:pt x="0" y="244437"/>
                    <a:pt x="0" y="202350"/>
                  </a:cubicBezTo>
                  <a:lnTo>
                    <a:pt x="0" y="76205"/>
                  </a:lnTo>
                  <a:cubicBezTo>
                    <a:pt x="0" y="34118"/>
                    <a:pt x="34118" y="0"/>
                    <a:pt x="76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275020" cy="335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 spc="1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FID (Fréchet Inception Distance)</a:t>
              </a: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– re</a:t>
              </a: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alismul față de imagini reale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571661" y="5291960"/>
            <a:ext cx="1002550" cy="666267"/>
            <a:chOff x="0" y="0"/>
            <a:chExt cx="246712" cy="1639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6712" cy="163958"/>
            </a:xfrm>
            <a:custGeom>
              <a:avLst/>
              <a:gdLst/>
              <a:ahLst/>
              <a:cxnLst/>
              <a:rect r="r" b="b" t="t" l="l"/>
              <a:pathLst>
                <a:path h="163958" w="246712">
                  <a:moveTo>
                    <a:pt x="81979" y="0"/>
                  </a:moveTo>
                  <a:lnTo>
                    <a:pt x="164733" y="0"/>
                  </a:lnTo>
                  <a:cubicBezTo>
                    <a:pt x="186475" y="0"/>
                    <a:pt x="207327" y="8637"/>
                    <a:pt x="222701" y="24011"/>
                  </a:cubicBezTo>
                  <a:cubicBezTo>
                    <a:pt x="238075" y="39385"/>
                    <a:pt x="246712" y="60237"/>
                    <a:pt x="246712" y="81979"/>
                  </a:cubicBezTo>
                  <a:lnTo>
                    <a:pt x="246712" y="81979"/>
                  </a:lnTo>
                  <a:cubicBezTo>
                    <a:pt x="246712" y="103721"/>
                    <a:pt x="238075" y="124573"/>
                    <a:pt x="222701" y="139947"/>
                  </a:cubicBezTo>
                  <a:cubicBezTo>
                    <a:pt x="207327" y="155321"/>
                    <a:pt x="186475" y="163958"/>
                    <a:pt x="164733" y="163958"/>
                  </a:cubicBezTo>
                  <a:lnTo>
                    <a:pt x="81979" y="163958"/>
                  </a:lnTo>
                  <a:cubicBezTo>
                    <a:pt x="60237" y="163958"/>
                    <a:pt x="39385" y="155321"/>
                    <a:pt x="24011" y="139947"/>
                  </a:cubicBezTo>
                  <a:cubicBezTo>
                    <a:pt x="8637" y="124573"/>
                    <a:pt x="0" y="103721"/>
                    <a:pt x="0" y="81979"/>
                  </a:cubicBezTo>
                  <a:lnTo>
                    <a:pt x="0" y="81979"/>
                  </a:lnTo>
                  <a:cubicBezTo>
                    <a:pt x="0" y="60237"/>
                    <a:pt x="8637" y="39385"/>
                    <a:pt x="24011" y="24011"/>
                  </a:cubicBezTo>
                  <a:cubicBezTo>
                    <a:pt x="39385" y="8637"/>
                    <a:pt x="60237" y="0"/>
                    <a:pt x="81979" y="0"/>
                  </a:cubicBezTo>
                  <a:close/>
                </a:path>
              </a:pathLst>
            </a:custGeom>
            <a:solidFill>
              <a:srgbClr val="222222"/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246712" cy="221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22.5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046786" y="2780187"/>
            <a:ext cx="5181235" cy="1131952"/>
            <a:chOff x="0" y="0"/>
            <a:chExt cx="1275020" cy="278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75020" cy="278556"/>
            </a:xfrm>
            <a:custGeom>
              <a:avLst/>
              <a:gdLst/>
              <a:ahLst/>
              <a:cxnLst/>
              <a:rect r="r" b="b" t="t" l="l"/>
              <a:pathLst>
                <a:path h="278556" w="1275020">
                  <a:moveTo>
                    <a:pt x="76205" y="0"/>
                  </a:moveTo>
                  <a:lnTo>
                    <a:pt x="1198815" y="0"/>
                  </a:lnTo>
                  <a:cubicBezTo>
                    <a:pt x="1240902" y="0"/>
                    <a:pt x="1275020" y="34118"/>
                    <a:pt x="1275020" y="76205"/>
                  </a:cubicBezTo>
                  <a:lnTo>
                    <a:pt x="1275020" y="202350"/>
                  </a:lnTo>
                  <a:cubicBezTo>
                    <a:pt x="1275020" y="244437"/>
                    <a:pt x="1240902" y="278556"/>
                    <a:pt x="1198815" y="278556"/>
                  </a:cubicBezTo>
                  <a:lnTo>
                    <a:pt x="76205" y="278556"/>
                  </a:lnTo>
                  <a:cubicBezTo>
                    <a:pt x="34118" y="278556"/>
                    <a:pt x="0" y="244437"/>
                    <a:pt x="0" y="202350"/>
                  </a:cubicBezTo>
                  <a:lnTo>
                    <a:pt x="0" y="76205"/>
                  </a:lnTo>
                  <a:cubicBezTo>
                    <a:pt x="0" y="34118"/>
                    <a:pt x="34118" y="0"/>
                    <a:pt x="76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275020" cy="335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 spc="1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Feedback uman</a:t>
              </a: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–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testare A/B cu utilizatori reali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996689" y="4102606"/>
            <a:ext cx="5181235" cy="1598632"/>
            <a:chOff x="0" y="0"/>
            <a:chExt cx="1275020" cy="39339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75020" cy="393398"/>
            </a:xfrm>
            <a:custGeom>
              <a:avLst/>
              <a:gdLst/>
              <a:ahLst/>
              <a:cxnLst/>
              <a:rect r="r" b="b" t="t" l="l"/>
              <a:pathLst>
                <a:path h="393398" w="1275020">
                  <a:moveTo>
                    <a:pt x="76205" y="0"/>
                  </a:moveTo>
                  <a:lnTo>
                    <a:pt x="1198815" y="0"/>
                  </a:lnTo>
                  <a:cubicBezTo>
                    <a:pt x="1240902" y="0"/>
                    <a:pt x="1275020" y="34118"/>
                    <a:pt x="1275020" y="76205"/>
                  </a:cubicBezTo>
                  <a:lnTo>
                    <a:pt x="1275020" y="317193"/>
                  </a:lnTo>
                  <a:cubicBezTo>
                    <a:pt x="1275020" y="359280"/>
                    <a:pt x="1240902" y="393398"/>
                    <a:pt x="1198815" y="393398"/>
                  </a:cubicBezTo>
                  <a:lnTo>
                    <a:pt x="76205" y="393398"/>
                  </a:lnTo>
                  <a:cubicBezTo>
                    <a:pt x="34118" y="393398"/>
                    <a:pt x="0" y="359280"/>
                    <a:pt x="0" y="317193"/>
                  </a:cubicBezTo>
                  <a:lnTo>
                    <a:pt x="0" y="76205"/>
                  </a:lnTo>
                  <a:cubicBezTo>
                    <a:pt x="0" y="34118"/>
                    <a:pt x="34118" y="0"/>
                    <a:pt x="76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275020" cy="45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9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Rată de acc</a:t>
              </a:r>
              <a:r>
                <a:rPr lang="en-US" sz="1999" spc="19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eptare de către utilizatori:          preferă versiunea generată față de imaginea statică a hainei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538225" y="5249584"/>
            <a:ext cx="1002550" cy="666267"/>
            <a:chOff x="0" y="0"/>
            <a:chExt cx="246712" cy="16395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6712" cy="163958"/>
            </a:xfrm>
            <a:custGeom>
              <a:avLst/>
              <a:gdLst/>
              <a:ahLst/>
              <a:cxnLst/>
              <a:rect r="r" b="b" t="t" l="l"/>
              <a:pathLst>
                <a:path h="163958" w="246712">
                  <a:moveTo>
                    <a:pt x="81979" y="0"/>
                  </a:moveTo>
                  <a:lnTo>
                    <a:pt x="164733" y="0"/>
                  </a:lnTo>
                  <a:cubicBezTo>
                    <a:pt x="186475" y="0"/>
                    <a:pt x="207327" y="8637"/>
                    <a:pt x="222701" y="24011"/>
                  </a:cubicBezTo>
                  <a:cubicBezTo>
                    <a:pt x="238075" y="39385"/>
                    <a:pt x="246712" y="60237"/>
                    <a:pt x="246712" y="81979"/>
                  </a:cubicBezTo>
                  <a:lnTo>
                    <a:pt x="246712" y="81979"/>
                  </a:lnTo>
                  <a:cubicBezTo>
                    <a:pt x="246712" y="103721"/>
                    <a:pt x="238075" y="124573"/>
                    <a:pt x="222701" y="139947"/>
                  </a:cubicBezTo>
                  <a:cubicBezTo>
                    <a:pt x="207327" y="155321"/>
                    <a:pt x="186475" y="163958"/>
                    <a:pt x="164733" y="163958"/>
                  </a:cubicBezTo>
                  <a:lnTo>
                    <a:pt x="81979" y="163958"/>
                  </a:lnTo>
                  <a:cubicBezTo>
                    <a:pt x="60237" y="163958"/>
                    <a:pt x="39385" y="155321"/>
                    <a:pt x="24011" y="139947"/>
                  </a:cubicBezTo>
                  <a:cubicBezTo>
                    <a:pt x="8637" y="124573"/>
                    <a:pt x="0" y="103721"/>
                    <a:pt x="0" y="81979"/>
                  </a:cubicBezTo>
                  <a:lnTo>
                    <a:pt x="0" y="81979"/>
                  </a:lnTo>
                  <a:cubicBezTo>
                    <a:pt x="0" y="60237"/>
                    <a:pt x="8637" y="39385"/>
                    <a:pt x="24011" y="24011"/>
                  </a:cubicBezTo>
                  <a:cubicBezTo>
                    <a:pt x="39385" y="8637"/>
                    <a:pt x="60237" y="0"/>
                    <a:pt x="81979" y="0"/>
                  </a:cubicBezTo>
                  <a:close/>
                </a:path>
              </a:pathLst>
            </a:custGeom>
            <a:solidFill>
              <a:srgbClr val="222222"/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246712" cy="221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78 %</a:t>
              </a:r>
            </a:p>
          </p:txBody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24645" y="572000"/>
            <a:ext cx="4991559" cy="5311241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 rot="0">
            <a:off x="2684306" y="1061286"/>
            <a:ext cx="1651055" cy="928617"/>
            <a:chOff x="0" y="0"/>
            <a:chExt cx="406299" cy="22851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06299" cy="228518"/>
            </a:xfrm>
            <a:custGeom>
              <a:avLst/>
              <a:gdLst/>
              <a:ahLst/>
              <a:cxnLst/>
              <a:rect r="r" b="b" t="t" l="l"/>
              <a:pathLst>
                <a:path h="228518" w="406299">
                  <a:moveTo>
                    <a:pt x="114259" y="0"/>
                  </a:moveTo>
                  <a:lnTo>
                    <a:pt x="292040" y="0"/>
                  </a:lnTo>
                  <a:cubicBezTo>
                    <a:pt x="355143" y="0"/>
                    <a:pt x="406299" y="51155"/>
                    <a:pt x="406299" y="114259"/>
                  </a:cubicBezTo>
                  <a:lnTo>
                    <a:pt x="406299" y="114259"/>
                  </a:lnTo>
                  <a:cubicBezTo>
                    <a:pt x="406299" y="144562"/>
                    <a:pt x="394261" y="173625"/>
                    <a:pt x="372833" y="195052"/>
                  </a:cubicBezTo>
                  <a:cubicBezTo>
                    <a:pt x="351405" y="216480"/>
                    <a:pt x="322343" y="228518"/>
                    <a:pt x="292040" y="228518"/>
                  </a:cubicBezTo>
                  <a:lnTo>
                    <a:pt x="114259" y="228518"/>
                  </a:lnTo>
                  <a:cubicBezTo>
                    <a:pt x="83956" y="228518"/>
                    <a:pt x="54893" y="216480"/>
                    <a:pt x="33466" y="195052"/>
                  </a:cubicBezTo>
                  <a:cubicBezTo>
                    <a:pt x="12038" y="173625"/>
                    <a:pt x="0" y="144562"/>
                    <a:pt x="0" y="114259"/>
                  </a:cubicBezTo>
                  <a:lnTo>
                    <a:pt x="0" y="114259"/>
                  </a:lnTo>
                  <a:cubicBezTo>
                    <a:pt x="0" y="83956"/>
                    <a:pt x="12038" y="54893"/>
                    <a:pt x="33466" y="33466"/>
                  </a:cubicBezTo>
                  <a:cubicBezTo>
                    <a:pt x="54893" y="12038"/>
                    <a:pt x="83956" y="0"/>
                    <a:pt x="114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406299" cy="285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 spc="1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Acuratețe</a:t>
              </a: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3327640" y="1780545"/>
            <a:ext cx="1226689" cy="666267"/>
            <a:chOff x="0" y="0"/>
            <a:chExt cx="301869" cy="16395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01869" cy="163958"/>
            </a:xfrm>
            <a:custGeom>
              <a:avLst/>
              <a:gdLst/>
              <a:ahLst/>
              <a:cxnLst/>
              <a:rect r="r" b="b" t="t" l="l"/>
              <a:pathLst>
                <a:path h="163958" w="301869">
                  <a:moveTo>
                    <a:pt x="81979" y="0"/>
                  </a:moveTo>
                  <a:lnTo>
                    <a:pt x="219890" y="0"/>
                  </a:lnTo>
                  <a:cubicBezTo>
                    <a:pt x="241632" y="0"/>
                    <a:pt x="262484" y="8637"/>
                    <a:pt x="277858" y="24011"/>
                  </a:cubicBezTo>
                  <a:cubicBezTo>
                    <a:pt x="293232" y="39385"/>
                    <a:pt x="301869" y="60237"/>
                    <a:pt x="301869" y="81979"/>
                  </a:cubicBezTo>
                  <a:lnTo>
                    <a:pt x="301869" y="81979"/>
                  </a:lnTo>
                  <a:cubicBezTo>
                    <a:pt x="301869" y="103721"/>
                    <a:pt x="293232" y="124573"/>
                    <a:pt x="277858" y="139947"/>
                  </a:cubicBezTo>
                  <a:cubicBezTo>
                    <a:pt x="262484" y="155321"/>
                    <a:pt x="241632" y="163958"/>
                    <a:pt x="219890" y="163958"/>
                  </a:cubicBezTo>
                  <a:lnTo>
                    <a:pt x="81979" y="163958"/>
                  </a:lnTo>
                  <a:cubicBezTo>
                    <a:pt x="60237" y="163958"/>
                    <a:pt x="39385" y="155321"/>
                    <a:pt x="24011" y="139947"/>
                  </a:cubicBezTo>
                  <a:cubicBezTo>
                    <a:pt x="8637" y="124573"/>
                    <a:pt x="0" y="103721"/>
                    <a:pt x="0" y="81979"/>
                  </a:cubicBezTo>
                  <a:lnTo>
                    <a:pt x="0" y="81979"/>
                  </a:lnTo>
                  <a:cubicBezTo>
                    <a:pt x="0" y="60237"/>
                    <a:pt x="8637" y="39385"/>
                    <a:pt x="24011" y="24011"/>
                  </a:cubicBezTo>
                  <a:cubicBezTo>
                    <a:pt x="39385" y="8637"/>
                    <a:pt x="60237" y="0"/>
                    <a:pt x="81979" y="0"/>
                  </a:cubicBezTo>
                  <a:close/>
                </a:path>
              </a:pathLst>
            </a:custGeom>
            <a:solidFill>
              <a:srgbClr val="222222"/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301869" cy="221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83.6%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176763" y="1087782"/>
            <a:ext cx="1651055" cy="928617"/>
            <a:chOff x="0" y="0"/>
            <a:chExt cx="406299" cy="22851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06299" cy="228518"/>
            </a:xfrm>
            <a:custGeom>
              <a:avLst/>
              <a:gdLst/>
              <a:ahLst/>
              <a:cxnLst/>
              <a:rect r="r" b="b" t="t" l="l"/>
              <a:pathLst>
                <a:path h="228518" w="406299">
                  <a:moveTo>
                    <a:pt x="114259" y="0"/>
                  </a:moveTo>
                  <a:lnTo>
                    <a:pt x="292040" y="0"/>
                  </a:lnTo>
                  <a:cubicBezTo>
                    <a:pt x="355143" y="0"/>
                    <a:pt x="406299" y="51155"/>
                    <a:pt x="406299" y="114259"/>
                  </a:cubicBezTo>
                  <a:lnTo>
                    <a:pt x="406299" y="114259"/>
                  </a:lnTo>
                  <a:cubicBezTo>
                    <a:pt x="406299" y="144562"/>
                    <a:pt x="394261" y="173625"/>
                    <a:pt x="372833" y="195052"/>
                  </a:cubicBezTo>
                  <a:cubicBezTo>
                    <a:pt x="351405" y="216480"/>
                    <a:pt x="322343" y="228518"/>
                    <a:pt x="292040" y="228518"/>
                  </a:cubicBezTo>
                  <a:lnTo>
                    <a:pt x="114259" y="228518"/>
                  </a:lnTo>
                  <a:cubicBezTo>
                    <a:pt x="83956" y="228518"/>
                    <a:pt x="54893" y="216480"/>
                    <a:pt x="33466" y="195052"/>
                  </a:cubicBezTo>
                  <a:cubicBezTo>
                    <a:pt x="12038" y="173625"/>
                    <a:pt x="0" y="144562"/>
                    <a:pt x="0" y="114259"/>
                  </a:cubicBezTo>
                  <a:lnTo>
                    <a:pt x="0" y="114259"/>
                  </a:lnTo>
                  <a:cubicBezTo>
                    <a:pt x="0" y="83956"/>
                    <a:pt x="12038" y="54893"/>
                    <a:pt x="33466" y="33466"/>
                  </a:cubicBezTo>
                  <a:cubicBezTo>
                    <a:pt x="54893" y="12038"/>
                    <a:pt x="83956" y="0"/>
                    <a:pt x="114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406299" cy="285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 spc="1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Precizie </a:t>
              </a: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820098" y="1807040"/>
            <a:ext cx="1226689" cy="666267"/>
            <a:chOff x="0" y="0"/>
            <a:chExt cx="301869" cy="16395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01869" cy="163958"/>
            </a:xfrm>
            <a:custGeom>
              <a:avLst/>
              <a:gdLst/>
              <a:ahLst/>
              <a:cxnLst/>
              <a:rect r="r" b="b" t="t" l="l"/>
              <a:pathLst>
                <a:path h="163958" w="301869">
                  <a:moveTo>
                    <a:pt x="81979" y="0"/>
                  </a:moveTo>
                  <a:lnTo>
                    <a:pt x="219890" y="0"/>
                  </a:lnTo>
                  <a:cubicBezTo>
                    <a:pt x="241632" y="0"/>
                    <a:pt x="262484" y="8637"/>
                    <a:pt x="277858" y="24011"/>
                  </a:cubicBezTo>
                  <a:cubicBezTo>
                    <a:pt x="293232" y="39385"/>
                    <a:pt x="301869" y="60237"/>
                    <a:pt x="301869" y="81979"/>
                  </a:cubicBezTo>
                  <a:lnTo>
                    <a:pt x="301869" y="81979"/>
                  </a:lnTo>
                  <a:cubicBezTo>
                    <a:pt x="301869" y="103721"/>
                    <a:pt x="293232" y="124573"/>
                    <a:pt x="277858" y="139947"/>
                  </a:cubicBezTo>
                  <a:cubicBezTo>
                    <a:pt x="262484" y="155321"/>
                    <a:pt x="241632" y="163958"/>
                    <a:pt x="219890" y="163958"/>
                  </a:cubicBezTo>
                  <a:lnTo>
                    <a:pt x="81979" y="163958"/>
                  </a:lnTo>
                  <a:cubicBezTo>
                    <a:pt x="60237" y="163958"/>
                    <a:pt x="39385" y="155321"/>
                    <a:pt x="24011" y="139947"/>
                  </a:cubicBezTo>
                  <a:cubicBezTo>
                    <a:pt x="8637" y="124573"/>
                    <a:pt x="0" y="103721"/>
                    <a:pt x="0" y="81979"/>
                  </a:cubicBezTo>
                  <a:lnTo>
                    <a:pt x="0" y="81979"/>
                  </a:lnTo>
                  <a:cubicBezTo>
                    <a:pt x="0" y="60237"/>
                    <a:pt x="8637" y="39385"/>
                    <a:pt x="24011" y="24011"/>
                  </a:cubicBezTo>
                  <a:cubicBezTo>
                    <a:pt x="39385" y="8637"/>
                    <a:pt x="60237" y="0"/>
                    <a:pt x="81979" y="0"/>
                  </a:cubicBezTo>
                  <a:close/>
                </a:path>
              </a:pathLst>
            </a:custGeom>
            <a:solidFill>
              <a:srgbClr val="222222"/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301869" cy="221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92.8%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665911" y="1028700"/>
            <a:ext cx="1651055" cy="928617"/>
            <a:chOff x="0" y="0"/>
            <a:chExt cx="406299" cy="22851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406299" cy="228518"/>
            </a:xfrm>
            <a:custGeom>
              <a:avLst/>
              <a:gdLst/>
              <a:ahLst/>
              <a:cxnLst/>
              <a:rect r="r" b="b" t="t" l="l"/>
              <a:pathLst>
                <a:path h="228518" w="406299">
                  <a:moveTo>
                    <a:pt x="114259" y="0"/>
                  </a:moveTo>
                  <a:lnTo>
                    <a:pt x="292040" y="0"/>
                  </a:lnTo>
                  <a:cubicBezTo>
                    <a:pt x="355143" y="0"/>
                    <a:pt x="406299" y="51155"/>
                    <a:pt x="406299" y="114259"/>
                  </a:cubicBezTo>
                  <a:lnTo>
                    <a:pt x="406299" y="114259"/>
                  </a:lnTo>
                  <a:cubicBezTo>
                    <a:pt x="406299" y="144562"/>
                    <a:pt x="394261" y="173625"/>
                    <a:pt x="372833" y="195052"/>
                  </a:cubicBezTo>
                  <a:cubicBezTo>
                    <a:pt x="351405" y="216480"/>
                    <a:pt x="322343" y="228518"/>
                    <a:pt x="292040" y="228518"/>
                  </a:cubicBezTo>
                  <a:lnTo>
                    <a:pt x="114259" y="228518"/>
                  </a:lnTo>
                  <a:cubicBezTo>
                    <a:pt x="83956" y="228518"/>
                    <a:pt x="54893" y="216480"/>
                    <a:pt x="33466" y="195052"/>
                  </a:cubicBezTo>
                  <a:cubicBezTo>
                    <a:pt x="12038" y="173625"/>
                    <a:pt x="0" y="144562"/>
                    <a:pt x="0" y="114259"/>
                  </a:cubicBezTo>
                  <a:lnTo>
                    <a:pt x="0" y="114259"/>
                  </a:lnTo>
                  <a:cubicBezTo>
                    <a:pt x="0" y="83956"/>
                    <a:pt x="12038" y="54893"/>
                    <a:pt x="33466" y="33466"/>
                  </a:cubicBezTo>
                  <a:cubicBezTo>
                    <a:pt x="54893" y="12038"/>
                    <a:pt x="83956" y="0"/>
                    <a:pt x="114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406299" cy="285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 spc="1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Recall  </a:t>
              </a: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8309245" y="1747959"/>
            <a:ext cx="1226689" cy="666267"/>
            <a:chOff x="0" y="0"/>
            <a:chExt cx="301869" cy="16395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01869" cy="163958"/>
            </a:xfrm>
            <a:custGeom>
              <a:avLst/>
              <a:gdLst/>
              <a:ahLst/>
              <a:cxnLst/>
              <a:rect r="r" b="b" t="t" l="l"/>
              <a:pathLst>
                <a:path h="163958" w="301869">
                  <a:moveTo>
                    <a:pt x="81979" y="0"/>
                  </a:moveTo>
                  <a:lnTo>
                    <a:pt x="219890" y="0"/>
                  </a:lnTo>
                  <a:cubicBezTo>
                    <a:pt x="241632" y="0"/>
                    <a:pt x="262484" y="8637"/>
                    <a:pt x="277858" y="24011"/>
                  </a:cubicBezTo>
                  <a:cubicBezTo>
                    <a:pt x="293232" y="39385"/>
                    <a:pt x="301869" y="60237"/>
                    <a:pt x="301869" y="81979"/>
                  </a:cubicBezTo>
                  <a:lnTo>
                    <a:pt x="301869" y="81979"/>
                  </a:lnTo>
                  <a:cubicBezTo>
                    <a:pt x="301869" y="103721"/>
                    <a:pt x="293232" y="124573"/>
                    <a:pt x="277858" y="139947"/>
                  </a:cubicBezTo>
                  <a:cubicBezTo>
                    <a:pt x="262484" y="155321"/>
                    <a:pt x="241632" y="163958"/>
                    <a:pt x="219890" y="163958"/>
                  </a:cubicBezTo>
                  <a:lnTo>
                    <a:pt x="81979" y="163958"/>
                  </a:lnTo>
                  <a:cubicBezTo>
                    <a:pt x="60237" y="163958"/>
                    <a:pt x="39385" y="155321"/>
                    <a:pt x="24011" y="139947"/>
                  </a:cubicBezTo>
                  <a:cubicBezTo>
                    <a:pt x="8637" y="124573"/>
                    <a:pt x="0" y="103721"/>
                    <a:pt x="0" y="81979"/>
                  </a:cubicBezTo>
                  <a:lnTo>
                    <a:pt x="0" y="81979"/>
                  </a:lnTo>
                  <a:cubicBezTo>
                    <a:pt x="0" y="60237"/>
                    <a:pt x="8637" y="39385"/>
                    <a:pt x="24011" y="24011"/>
                  </a:cubicBezTo>
                  <a:cubicBezTo>
                    <a:pt x="39385" y="8637"/>
                    <a:pt x="60237" y="0"/>
                    <a:pt x="81979" y="0"/>
                  </a:cubicBezTo>
                  <a:close/>
                </a:path>
              </a:pathLst>
            </a:custGeom>
            <a:solidFill>
              <a:srgbClr val="222222"/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57150"/>
              <a:ext cx="301869" cy="221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86.6%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169478" y="1028700"/>
            <a:ext cx="1651055" cy="928617"/>
            <a:chOff x="0" y="0"/>
            <a:chExt cx="406299" cy="22851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406299" cy="228518"/>
            </a:xfrm>
            <a:custGeom>
              <a:avLst/>
              <a:gdLst/>
              <a:ahLst/>
              <a:cxnLst/>
              <a:rect r="r" b="b" t="t" l="l"/>
              <a:pathLst>
                <a:path h="228518" w="406299">
                  <a:moveTo>
                    <a:pt x="114259" y="0"/>
                  </a:moveTo>
                  <a:lnTo>
                    <a:pt x="292040" y="0"/>
                  </a:lnTo>
                  <a:cubicBezTo>
                    <a:pt x="355143" y="0"/>
                    <a:pt x="406299" y="51155"/>
                    <a:pt x="406299" y="114259"/>
                  </a:cubicBezTo>
                  <a:lnTo>
                    <a:pt x="406299" y="114259"/>
                  </a:lnTo>
                  <a:cubicBezTo>
                    <a:pt x="406299" y="144562"/>
                    <a:pt x="394261" y="173625"/>
                    <a:pt x="372833" y="195052"/>
                  </a:cubicBezTo>
                  <a:cubicBezTo>
                    <a:pt x="351405" y="216480"/>
                    <a:pt x="322343" y="228518"/>
                    <a:pt x="292040" y="228518"/>
                  </a:cubicBezTo>
                  <a:lnTo>
                    <a:pt x="114259" y="228518"/>
                  </a:lnTo>
                  <a:cubicBezTo>
                    <a:pt x="83956" y="228518"/>
                    <a:pt x="54893" y="216480"/>
                    <a:pt x="33466" y="195052"/>
                  </a:cubicBezTo>
                  <a:cubicBezTo>
                    <a:pt x="12038" y="173625"/>
                    <a:pt x="0" y="144562"/>
                    <a:pt x="0" y="114259"/>
                  </a:cubicBezTo>
                  <a:lnTo>
                    <a:pt x="0" y="114259"/>
                  </a:lnTo>
                  <a:cubicBezTo>
                    <a:pt x="0" y="83956"/>
                    <a:pt x="12038" y="54893"/>
                    <a:pt x="33466" y="33466"/>
                  </a:cubicBezTo>
                  <a:cubicBezTo>
                    <a:pt x="54893" y="12038"/>
                    <a:pt x="83956" y="0"/>
                    <a:pt x="114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57150"/>
              <a:ext cx="406299" cy="285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 spc="1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F1-score  </a:t>
              </a:r>
              <a:r>
                <a:rPr lang="en-US" b="true" sz="1999" spc="19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0812812" y="1747959"/>
            <a:ext cx="1226689" cy="666267"/>
            <a:chOff x="0" y="0"/>
            <a:chExt cx="301869" cy="163958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01869" cy="163958"/>
            </a:xfrm>
            <a:custGeom>
              <a:avLst/>
              <a:gdLst/>
              <a:ahLst/>
              <a:cxnLst/>
              <a:rect r="r" b="b" t="t" l="l"/>
              <a:pathLst>
                <a:path h="163958" w="301869">
                  <a:moveTo>
                    <a:pt x="81979" y="0"/>
                  </a:moveTo>
                  <a:lnTo>
                    <a:pt x="219890" y="0"/>
                  </a:lnTo>
                  <a:cubicBezTo>
                    <a:pt x="241632" y="0"/>
                    <a:pt x="262484" y="8637"/>
                    <a:pt x="277858" y="24011"/>
                  </a:cubicBezTo>
                  <a:cubicBezTo>
                    <a:pt x="293232" y="39385"/>
                    <a:pt x="301869" y="60237"/>
                    <a:pt x="301869" y="81979"/>
                  </a:cubicBezTo>
                  <a:lnTo>
                    <a:pt x="301869" y="81979"/>
                  </a:lnTo>
                  <a:cubicBezTo>
                    <a:pt x="301869" y="103721"/>
                    <a:pt x="293232" y="124573"/>
                    <a:pt x="277858" y="139947"/>
                  </a:cubicBezTo>
                  <a:cubicBezTo>
                    <a:pt x="262484" y="155321"/>
                    <a:pt x="241632" y="163958"/>
                    <a:pt x="219890" y="163958"/>
                  </a:cubicBezTo>
                  <a:lnTo>
                    <a:pt x="81979" y="163958"/>
                  </a:lnTo>
                  <a:cubicBezTo>
                    <a:pt x="60237" y="163958"/>
                    <a:pt x="39385" y="155321"/>
                    <a:pt x="24011" y="139947"/>
                  </a:cubicBezTo>
                  <a:cubicBezTo>
                    <a:pt x="8637" y="124573"/>
                    <a:pt x="0" y="103721"/>
                    <a:pt x="0" y="81979"/>
                  </a:cubicBezTo>
                  <a:lnTo>
                    <a:pt x="0" y="81979"/>
                  </a:lnTo>
                  <a:cubicBezTo>
                    <a:pt x="0" y="60237"/>
                    <a:pt x="8637" y="39385"/>
                    <a:pt x="24011" y="24011"/>
                  </a:cubicBezTo>
                  <a:cubicBezTo>
                    <a:pt x="39385" y="8637"/>
                    <a:pt x="60237" y="0"/>
                    <a:pt x="81979" y="0"/>
                  </a:cubicBezTo>
                  <a:close/>
                </a:path>
              </a:pathLst>
            </a:custGeom>
            <a:solidFill>
              <a:srgbClr val="222222"/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57150"/>
              <a:ext cx="301869" cy="221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89.6%</a:t>
              </a: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13604391" y="6565632"/>
            <a:ext cx="3928811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2277" spc="2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 Haine foarte largi sau transparente</a:t>
            </a:r>
          </a:p>
          <a:p>
            <a:pPr algn="l">
              <a:lnSpc>
                <a:spcPts val="2732"/>
              </a:lnSpc>
            </a:pPr>
            <a:r>
              <a:rPr lang="en-US" sz="2277" spc="2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 Poz</a:t>
            </a:r>
            <a:r>
              <a:rPr lang="en-US" sz="2277" spc="2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iții corporal</a:t>
            </a:r>
            <a:r>
              <a:rPr lang="en-US" sz="2277" spc="2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e neobișnuite</a:t>
            </a:r>
          </a:p>
          <a:p>
            <a:pPr algn="l">
              <a:lnSpc>
                <a:spcPts val="2732"/>
              </a:lnSpc>
            </a:pPr>
            <a:r>
              <a:rPr lang="en-US" sz="2277" spc="2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277" spc="2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Iluminare slabă sau fundal complex</a:t>
            </a:r>
          </a:p>
          <a:p>
            <a:pPr algn="l" marL="0" indent="0" lvl="1">
              <a:lnSpc>
                <a:spcPts val="2732"/>
              </a:lnSpc>
            </a:pPr>
          </a:p>
        </p:txBody>
      </p:sp>
      <p:sp>
        <p:nvSpPr>
          <p:cNvPr name="Freeform 66" id="66"/>
          <p:cNvSpPr/>
          <p:nvPr/>
        </p:nvSpPr>
        <p:spPr>
          <a:xfrm flipH="false" flipV="false" rot="0">
            <a:off x="13740669" y="6599760"/>
            <a:ext cx="328157" cy="328157"/>
          </a:xfrm>
          <a:custGeom>
            <a:avLst/>
            <a:gdLst/>
            <a:ahLst/>
            <a:cxnLst/>
            <a:rect r="r" b="b" t="t" l="l"/>
            <a:pathLst>
              <a:path h="328157" w="328157">
                <a:moveTo>
                  <a:pt x="0" y="0"/>
                </a:moveTo>
                <a:lnTo>
                  <a:pt x="328157" y="0"/>
                </a:lnTo>
                <a:lnTo>
                  <a:pt x="328157" y="328157"/>
                </a:lnTo>
                <a:lnTo>
                  <a:pt x="0" y="3281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4126036" y="5902237"/>
            <a:ext cx="2885520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0532C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499">
                <a:solidFill>
                  <a:srgbClr val="F0532C"/>
                </a:solidFill>
                <a:latin typeface="Poppins Bold"/>
                <a:ea typeface="Poppins Bold"/>
                <a:cs typeface="Poppins Bold"/>
                <a:sym typeface="Poppins Bold"/>
              </a:rPr>
              <a:t>rori Frecvente :</a:t>
            </a:r>
          </a:p>
        </p:txBody>
      </p:sp>
      <p:sp>
        <p:nvSpPr>
          <p:cNvPr name="Freeform 68" id="68"/>
          <p:cNvSpPr/>
          <p:nvPr/>
        </p:nvSpPr>
        <p:spPr>
          <a:xfrm flipH="false" flipV="false" rot="0">
            <a:off x="13740669" y="7277437"/>
            <a:ext cx="328157" cy="328157"/>
          </a:xfrm>
          <a:custGeom>
            <a:avLst/>
            <a:gdLst/>
            <a:ahLst/>
            <a:cxnLst/>
            <a:rect r="r" b="b" t="t" l="l"/>
            <a:pathLst>
              <a:path h="328157" w="328157">
                <a:moveTo>
                  <a:pt x="0" y="0"/>
                </a:moveTo>
                <a:lnTo>
                  <a:pt x="328157" y="0"/>
                </a:lnTo>
                <a:lnTo>
                  <a:pt x="328157" y="328157"/>
                </a:lnTo>
                <a:lnTo>
                  <a:pt x="0" y="3281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3740669" y="7964820"/>
            <a:ext cx="328157" cy="328157"/>
          </a:xfrm>
          <a:custGeom>
            <a:avLst/>
            <a:gdLst/>
            <a:ahLst/>
            <a:cxnLst/>
            <a:rect r="r" b="b" t="t" l="l"/>
            <a:pathLst>
              <a:path h="328157" w="328157">
                <a:moveTo>
                  <a:pt x="0" y="0"/>
                </a:moveTo>
                <a:lnTo>
                  <a:pt x="328157" y="0"/>
                </a:lnTo>
                <a:lnTo>
                  <a:pt x="328157" y="328158"/>
                </a:lnTo>
                <a:lnTo>
                  <a:pt x="0" y="3281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859737"/>
            <a:ext cx="18288000" cy="4427263"/>
          </a:xfrm>
          <a:custGeom>
            <a:avLst/>
            <a:gdLst/>
            <a:ahLst/>
            <a:cxnLst/>
            <a:rect r="r" b="b" t="t" l="l"/>
            <a:pathLst>
              <a:path h="4427263" w="18288000">
                <a:moveTo>
                  <a:pt x="0" y="0"/>
                </a:moveTo>
                <a:lnTo>
                  <a:pt x="18288000" y="0"/>
                </a:lnTo>
                <a:lnTo>
                  <a:pt x="18288000" y="4427263"/>
                </a:lnTo>
                <a:lnTo>
                  <a:pt x="0" y="4427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784" r="0" b="-2142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4483" y="1075097"/>
            <a:ext cx="138714" cy="13871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96592" y="1075097"/>
            <a:ext cx="138714" cy="13871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75097"/>
            <a:ext cx="138714" cy="13871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6707" y="8854474"/>
            <a:ext cx="6323986" cy="403826"/>
          </a:xfrm>
          <a:custGeom>
            <a:avLst/>
            <a:gdLst/>
            <a:ahLst/>
            <a:cxnLst/>
            <a:rect r="r" b="b" t="t" l="l"/>
            <a:pathLst>
              <a:path h="403826" w="6323986">
                <a:moveTo>
                  <a:pt x="0" y="0"/>
                </a:moveTo>
                <a:lnTo>
                  <a:pt x="6323986" y="0"/>
                </a:lnTo>
                <a:lnTo>
                  <a:pt x="6323986" y="403826"/>
                </a:lnTo>
                <a:lnTo>
                  <a:pt x="0" y="403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05603" r="0" b="-74489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015875">
            <a:off x="17005991" y="-1309397"/>
            <a:ext cx="2088861" cy="3047410"/>
          </a:xfrm>
          <a:custGeom>
            <a:avLst/>
            <a:gdLst/>
            <a:ahLst/>
            <a:cxnLst/>
            <a:rect r="r" b="b" t="t" l="l"/>
            <a:pathLst>
              <a:path h="3047410" w="2088861">
                <a:moveTo>
                  <a:pt x="0" y="0"/>
                </a:moveTo>
                <a:lnTo>
                  <a:pt x="2088861" y="0"/>
                </a:lnTo>
                <a:lnTo>
                  <a:pt x="2088861" y="3047410"/>
                </a:lnTo>
                <a:lnTo>
                  <a:pt x="0" y="304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509288"/>
            <a:ext cx="5106353" cy="4350449"/>
            <a:chOff x="0" y="0"/>
            <a:chExt cx="791108" cy="6739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1108" cy="673998"/>
            </a:xfrm>
            <a:custGeom>
              <a:avLst/>
              <a:gdLst/>
              <a:ahLst/>
              <a:cxnLst/>
              <a:rect r="r" b="b" t="t" l="l"/>
              <a:pathLst>
                <a:path h="673998" w="791108">
                  <a:moveTo>
                    <a:pt x="0" y="0"/>
                  </a:moveTo>
                  <a:lnTo>
                    <a:pt x="791108" y="0"/>
                  </a:lnTo>
                  <a:lnTo>
                    <a:pt x="791108" y="673998"/>
                  </a:lnTo>
                  <a:lnTo>
                    <a:pt x="0" y="673998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9663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135053" y="1509288"/>
            <a:ext cx="6017895" cy="4350449"/>
            <a:chOff x="0" y="0"/>
            <a:chExt cx="932329" cy="6739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2329" cy="673998"/>
            </a:xfrm>
            <a:custGeom>
              <a:avLst/>
              <a:gdLst/>
              <a:ahLst/>
              <a:cxnLst/>
              <a:rect r="r" b="b" t="t" l="l"/>
              <a:pathLst>
                <a:path h="673998" w="932329">
                  <a:moveTo>
                    <a:pt x="0" y="0"/>
                  </a:moveTo>
                  <a:lnTo>
                    <a:pt x="932329" y="0"/>
                  </a:lnTo>
                  <a:lnTo>
                    <a:pt x="932329" y="673998"/>
                  </a:lnTo>
                  <a:lnTo>
                    <a:pt x="0" y="673998"/>
                  </a:lnTo>
                  <a:close/>
                </a:path>
              </a:pathLst>
            </a:custGeom>
            <a:blipFill>
              <a:blip r:embed="rId7"/>
              <a:stretch>
                <a:fillRect l="0" t="0" r="-413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099522" y="567628"/>
            <a:ext cx="5347742" cy="6233769"/>
            <a:chOff x="0" y="0"/>
            <a:chExt cx="768535" cy="8958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68536" cy="895868"/>
            </a:xfrm>
            <a:custGeom>
              <a:avLst/>
              <a:gdLst/>
              <a:ahLst/>
              <a:cxnLst/>
              <a:rect r="r" b="b" t="t" l="l"/>
              <a:pathLst>
                <a:path h="895868" w="768536">
                  <a:moveTo>
                    <a:pt x="0" y="0"/>
                  </a:moveTo>
                  <a:lnTo>
                    <a:pt x="768536" y="0"/>
                  </a:lnTo>
                  <a:lnTo>
                    <a:pt x="768536" y="895868"/>
                  </a:lnTo>
                  <a:lnTo>
                    <a:pt x="0" y="895868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3563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49206" y="7241565"/>
            <a:ext cx="5984228" cy="2286000"/>
            <a:chOff x="0" y="0"/>
            <a:chExt cx="7978971" cy="304800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567256" y="733425"/>
              <a:ext cx="7411715" cy="231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2"/>
                </a:lnSpc>
              </a:pP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Optimizarea preprocesării</a:t>
              </a: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i</a:t>
              </a: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maginilor</a:t>
              </a:r>
            </a:p>
            <a:p>
              <a:pPr algn="l">
                <a:lnSpc>
                  <a:spcPts val="2732"/>
                </a:lnSpc>
              </a:pP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Reducerea timpului d</a:t>
              </a: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e generare</a:t>
              </a:r>
            </a:p>
            <a:p>
              <a:pPr algn="l">
                <a:lnSpc>
                  <a:spcPts val="2732"/>
                </a:lnSpc>
              </a:pPr>
              <a:r>
                <a:rPr lang="en-US" sz="2277" spc="22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Integrarea API pentru interfață web/mobile</a:t>
              </a:r>
            </a:p>
            <a:p>
              <a:pPr algn="l" marL="0" indent="0" lvl="1">
                <a:lnSpc>
                  <a:spcPts val="2732"/>
                </a:lnSpc>
              </a:pP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762000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0485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686229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2"/>
                  </a:lnTo>
                  <a:lnTo>
                    <a:pt x="0" y="437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197228" y="-66675"/>
              <a:ext cx="4151771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Suges</a:t>
              </a:r>
              <a:r>
                <a:rPr lang="en-US" b="true" sz="24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tii aplicate: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25" id="25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028700" y="6567633"/>
            <a:ext cx="1062050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99"/>
              </a:lnSpc>
            </a:pPr>
            <a:r>
              <a:rPr lang="en-US" sz="15000" b="true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REVIZUIREA CODULUI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25189" y="7448503"/>
            <a:ext cx="3352822" cy="16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6"/>
              </a:lnSpc>
              <a:spcBef>
                <a:spcPct val="0"/>
              </a:spcBef>
            </a:pPr>
            <a:r>
              <a:rPr lang="en-US" sz="9919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feedback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649591" y="1345041"/>
            <a:ext cx="5250018" cy="7243499"/>
            <a:chOff x="0" y="0"/>
            <a:chExt cx="9000490" cy="12418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77800" y="107950"/>
              <a:ext cx="8627110" cy="12169139"/>
            </a:xfrm>
            <a:custGeom>
              <a:avLst/>
              <a:gdLst/>
              <a:ahLst/>
              <a:cxnLst/>
              <a:rect r="r" b="b" t="t" l="l"/>
              <a:pathLst>
                <a:path h="12169139" w="8627110">
                  <a:moveTo>
                    <a:pt x="1480820" y="0"/>
                  </a:moveTo>
                  <a:cubicBezTo>
                    <a:pt x="2299970" y="208280"/>
                    <a:pt x="3422650" y="398780"/>
                    <a:pt x="4754880" y="350520"/>
                  </a:cubicBezTo>
                  <a:cubicBezTo>
                    <a:pt x="5668010" y="317500"/>
                    <a:pt x="6460490" y="179070"/>
                    <a:pt x="7101840" y="21590"/>
                  </a:cubicBezTo>
                  <a:cubicBezTo>
                    <a:pt x="7595870" y="501650"/>
                    <a:pt x="8091170" y="981710"/>
                    <a:pt x="8585200" y="1463040"/>
                  </a:cubicBezTo>
                  <a:cubicBezTo>
                    <a:pt x="8439150" y="2987040"/>
                    <a:pt x="8354060" y="4676140"/>
                    <a:pt x="8379460" y="6507480"/>
                  </a:cubicBezTo>
                  <a:cubicBezTo>
                    <a:pt x="8399780" y="8006080"/>
                    <a:pt x="8492490" y="9403080"/>
                    <a:pt x="8627110" y="10687050"/>
                  </a:cubicBezTo>
                  <a:cubicBezTo>
                    <a:pt x="8242300" y="11118850"/>
                    <a:pt x="7858760" y="11551920"/>
                    <a:pt x="7473950" y="11983720"/>
                  </a:cubicBezTo>
                  <a:cubicBezTo>
                    <a:pt x="7343140" y="12038330"/>
                    <a:pt x="7213600" y="12092939"/>
                    <a:pt x="7082790" y="12148820"/>
                  </a:cubicBezTo>
                  <a:cubicBezTo>
                    <a:pt x="6379210" y="11996420"/>
                    <a:pt x="5492750" y="11865610"/>
                    <a:pt x="4467860" y="11857989"/>
                  </a:cubicBezTo>
                  <a:cubicBezTo>
                    <a:pt x="3321050" y="11850370"/>
                    <a:pt x="2340610" y="11998959"/>
                    <a:pt x="1584960" y="12169139"/>
                  </a:cubicBezTo>
                  <a:cubicBezTo>
                    <a:pt x="1454150" y="12120880"/>
                    <a:pt x="1324610" y="12072620"/>
                    <a:pt x="1193800" y="12025630"/>
                  </a:cubicBezTo>
                  <a:cubicBezTo>
                    <a:pt x="796290" y="11551920"/>
                    <a:pt x="397510" y="11078210"/>
                    <a:pt x="0" y="10604499"/>
                  </a:cubicBezTo>
                  <a:cubicBezTo>
                    <a:pt x="233680" y="8778239"/>
                    <a:pt x="363220" y="6687820"/>
                    <a:pt x="267970" y="4385309"/>
                  </a:cubicBezTo>
                  <a:cubicBezTo>
                    <a:pt x="227330" y="3394709"/>
                    <a:pt x="147320" y="2452369"/>
                    <a:pt x="41910" y="1564639"/>
                  </a:cubicBezTo>
                  <a:cubicBezTo>
                    <a:pt x="519430" y="1043940"/>
                    <a:pt x="1000760" y="521970"/>
                    <a:pt x="1480820" y="0"/>
                  </a:cubicBezTo>
                  <a:close/>
                </a:path>
              </a:pathLst>
            </a:custGeom>
            <a:blipFill>
              <a:blip r:embed="rId3"/>
              <a:stretch>
                <a:fillRect l="-55858" t="0" r="-5585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00490" cy="12418060"/>
            </a:xfrm>
            <a:custGeom>
              <a:avLst/>
              <a:gdLst/>
              <a:ahLst/>
              <a:cxnLst/>
              <a:rect r="r" b="b" t="t" l="l"/>
              <a:pathLst>
                <a:path h="12418060" w="9000490">
                  <a:moveTo>
                    <a:pt x="0" y="0"/>
                  </a:moveTo>
                  <a:lnTo>
                    <a:pt x="0" y="12418060"/>
                  </a:lnTo>
                  <a:lnTo>
                    <a:pt x="9000490" y="12418060"/>
                  </a:lnTo>
                  <a:lnTo>
                    <a:pt x="9000490" y="0"/>
                  </a:lnTo>
                  <a:lnTo>
                    <a:pt x="0" y="0"/>
                  </a:lnTo>
                  <a:close/>
                  <a:moveTo>
                    <a:pt x="7589520" y="11165840"/>
                  </a:moveTo>
                  <a:lnTo>
                    <a:pt x="1432560" y="11165840"/>
                  </a:lnTo>
                  <a:lnTo>
                    <a:pt x="1432560" y="1097280"/>
                  </a:lnTo>
                  <a:lnTo>
                    <a:pt x="7589520" y="1097280"/>
                  </a:lnTo>
                  <a:lnTo>
                    <a:pt x="7589520" y="11165840"/>
                  </a:lnTo>
                  <a:close/>
                </a:path>
              </a:pathLst>
            </a:custGeom>
            <a:blipFill>
              <a:blip r:embed="rId4"/>
              <a:stretch>
                <a:fillRect l="0" t="0" r="-12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6707" y="1314450"/>
            <a:ext cx="13885532" cy="352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5"/>
              </a:lnSpc>
            </a:pPr>
            <a:r>
              <a:rPr lang="en-US" sz="25018" b="true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IMPACT GENERAL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64483" y="1075097"/>
            <a:ext cx="138714" cy="13871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96592" y="1075097"/>
            <a:ext cx="138714" cy="13871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075097"/>
            <a:ext cx="138714" cy="13871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948972" y="-1075985"/>
            <a:ext cx="2872776" cy="2151970"/>
          </a:xfrm>
          <a:custGeom>
            <a:avLst/>
            <a:gdLst/>
            <a:ahLst/>
            <a:cxnLst/>
            <a:rect r="r" b="b" t="t" l="l"/>
            <a:pathLst>
              <a:path h="2151970" w="2872776">
                <a:moveTo>
                  <a:pt x="0" y="0"/>
                </a:moveTo>
                <a:lnTo>
                  <a:pt x="2872776" y="0"/>
                </a:lnTo>
                <a:lnTo>
                  <a:pt x="2872776" y="2151970"/>
                </a:lnTo>
                <a:lnTo>
                  <a:pt x="0" y="2151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85981" y="7025681"/>
            <a:ext cx="2172572" cy="2703427"/>
          </a:xfrm>
          <a:custGeom>
            <a:avLst/>
            <a:gdLst/>
            <a:ahLst/>
            <a:cxnLst/>
            <a:rect r="r" b="b" t="t" l="l"/>
            <a:pathLst>
              <a:path h="2703427" w="2172572">
                <a:moveTo>
                  <a:pt x="0" y="0"/>
                </a:moveTo>
                <a:lnTo>
                  <a:pt x="2172572" y="0"/>
                </a:lnTo>
                <a:lnTo>
                  <a:pt x="2172572" y="2703426"/>
                </a:lnTo>
                <a:lnTo>
                  <a:pt x="0" y="2703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61879" y="10249657"/>
            <a:ext cx="328157" cy="328157"/>
          </a:xfrm>
          <a:custGeom>
            <a:avLst/>
            <a:gdLst/>
            <a:ahLst/>
            <a:cxnLst/>
            <a:rect r="r" b="b" t="t" l="l"/>
            <a:pathLst>
              <a:path h="328157" w="328157">
                <a:moveTo>
                  <a:pt x="0" y="0"/>
                </a:moveTo>
                <a:lnTo>
                  <a:pt x="328158" y="0"/>
                </a:lnTo>
                <a:lnTo>
                  <a:pt x="328158" y="328157"/>
                </a:lnTo>
                <a:lnTo>
                  <a:pt x="0" y="3281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86561" y="5754307"/>
            <a:ext cx="4545138" cy="3503993"/>
            <a:chOff x="0" y="0"/>
            <a:chExt cx="6060184" cy="467199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207430"/>
              <a:ext cx="6060184" cy="3464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0"/>
                </a:lnSpc>
              </a:pP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Reducerea retururilor și a costurilor logistice</a:t>
              </a:r>
            </a:p>
            <a:p>
              <a:pPr algn="l">
                <a:lnSpc>
                  <a:spcPts val="2310"/>
                </a:lnSpc>
              </a:pP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Experiență mai plăcută pentru utilizatorii care cumpără online</a:t>
              </a:r>
            </a:p>
            <a:p>
              <a:pPr algn="l">
                <a:lnSpc>
                  <a:spcPts val="2310"/>
                </a:lnSpc>
              </a:pP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Poate include și sfaturi stilistice personalizate bazate pe forma corpului</a:t>
              </a:r>
            </a:p>
            <a:p>
              <a:pPr algn="l" marL="0" indent="0" lvl="1">
                <a:lnSpc>
                  <a:spcPts val="2310"/>
                </a:lnSpc>
              </a:pP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272732" y="0"/>
              <a:ext cx="5226617" cy="632353"/>
              <a:chOff x="0" y="0"/>
              <a:chExt cx="964641" cy="11670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64641" cy="116709"/>
              </a:xfrm>
              <a:custGeom>
                <a:avLst/>
                <a:gdLst/>
                <a:ahLst/>
                <a:cxnLst/>
                <a:rect r="r" b="b" t="t" l="l"/>
                <a:pathLst>
                  <a:path h="116709" w="964641">
                    <a:moveTo>
                      <a:pt x="58355" y="0"/>
                    </a:moveTo>
                    <a:lnTo>
                      <a:pt x="906287" y="0"/>
                    </a:lnTo>
                    <a:cubicBezTo>
                      <a:pt x="938515" y="0"/>
                      <a:pt x="964641" y="26126"/>
                      <a:pt x="964641" y="58355"/>
                    </a:cubicBezTo>
                    <a:lnTo>
                      <a:pt x="964641" y="58355"/>
                    </a:lnTo>
                    <a:cubicBezTo>
                      <a:pt x="964641" y="90583"/>
                      <a:pt x="938515" y="116709"/>
                      <a:pt x="906287" y="116709"/>
                    </a:cubicBezTo>
                    <a:lnTo>
                      <a:pt x="58355" y="116709"/>
                    </a:lnTo>
                    <a:cubicBezTo>
                      <a:pt x="26126" y="116709"/>
                      <a:pt x="0" y="90583"/>
                      <a:pt x="0" y="58355"/>
                    </a:cubicBezTo>
                    <a:lnTo>
                      <a:pt x="0" y="58355"/>
                    </a:lnTo>
                    <a:cubicBezTo>
                      <a:pt x="0" y="26126"/>
                      <a:pt x="26126" y="0"/>
                      <a:pt x="5835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333333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964641" cy="173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754029" y="-39014"/>
              <a:ext cx="4264023" cy="61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b="true" sz="2700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STRATEGII :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131034" y="1196960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31034" y="1955119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2"/>
                  </a:lnTo>
                  <a:lnTo>
                    <a:pt x="0" y="437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31034" y="3091319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852790" y="5754307"/>
            <a:ext cx="4545138" cy="3218243"/>
            <a:chOff x="0" y="0"/>
            <a:chExt cx="6060184" cy="4290990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1207430"/>
              <a:ext cx="6060184" cy="3083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0"/>
                </a:lnSpc>
              </a:pP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Încurajarea cumpărăturilor conștiente</a:t>
              </a:r>
            </a:p>
            <a:p>
              <a:pPr algn="l">
                <a:lnSpc>
                  <a:spcPts val="2310"/>
                </a:lnSpc>
              </a:pP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Creșt</a:t>
              </a: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erea încrederii persoanelor în propriul aspect</a:t>
              </a:r>
            </a:p>
            <a:p>
              <a:pPr algn="l">
                <a:lnSpc>
                  <a:spcPts val="2310"/>
                </a:lnSpc>
              </a:pP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Posibilitatea</a:t>
              </a: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 de a prom</a:t>
              </a:r>
              <a:r>
                <a:rPr lang="en-US" sz="2100" spc="21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ova haine sustenabile prin simulări în aplicație</a:t>
              </a:r>
            </a:p>
            <a:p>
              <a:pPr algn="l" marL="0" indent="0" lvl="1">
                <a:lnSpc>
                  <a:spcPts val="2310"/>
                </a:lnSpc>
              </a:pP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272732" y="0"/>
              <a:ext cx="5226617" cy="632353"/>
              <a:chOff x="0" y="0"/>
              <a:chExt cx="964641" cy="11670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964641" cy="116709"/>
              </a:xfrm>
              <a:custGeom>
                <a:avLst/>
                <a:gdLst/>
                <a:ahLst/>
                <a:cxnLst/>
                <a:rect r="r" b="b" t="t" l="l"/>
                <a:pathLst>
                  <a:path h="116709" w="964641">
                    <a:moveTo>
                      <a:pt x="58355" y="0"/>
                    </a:moveTo>
                    <a:lnTo>
                      <a:pt x="906287" y="0"/>
                    </a:lnTo>
                    <a:cubicBezTo>
                      <a:pt x="938515" y="0"/>
                      <a:pt x="964641" y="26126"/>
                      <a:pt x="964641" y="58355"/>
                    </a:cubicBezTo>
                    <a:lnTo>
                      <a:pt x="964641" y="58355"/>
                    </a:lnTo>
                    <a:cubicBezTo>
                      <a:pt x="964641" y="90583"/>
                      <a:pt x="938515" y="116709"/>
                      <a:pt x="906287" y="116709"/>
                    </a:cubicBezTo>
                    <a:lnTo>
                      <a:pt x="58355" y="116709"/>
                    </a:lnTo>
                    <a:cubicBezTo>
                      <a:pt x="26126" y="116709"/>
                      <a:pt x="0" y="90583"/>
                      <a:pt x="0" y="58355"/>
                    </a:cubicBezTo>
                    <a:lnTo>
                      <a:pt x="0" y="58355"/>
                    </a:lnTo>
                    <a:cubicBezTo>
                      <a:pt x="0" y="26126"/>
                      <a:pt x="26126" y="0"/>
                      <a:pt x="5835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333333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964641" cy="173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754029" y="-39014"/>
              <a:ext cx="4264023" cy="61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b="true" sz="2700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IMPACT SOCIAL :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131034" y="1196960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31034" y="1955119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2"/>
                  </a:lnTo>
                  <a:lnTo>
                    <a:pt x="0" y="437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31034" y="2710161"/>
              <a:ext cx="437543" cy="437543"/>
            </a:xfrm>
            <a:custGeom>
              <a:avLst/>
              <a:gdLst/>
              <a:ahLst/>
              <a:cxnLst/>
              <a:rect r="r" b="b" t="t" l="l"/>
              <a:pathLst>
                <a:path h="437543" w="437543">
                  <a:moveTo>
                    <a:pt x="0" y="0"/>
                  </a:moveTo>
                  <a:lnTo>
                    <a:pt x="437543" y="0"/>
                  </a:lnTo>
                  <a:lnTo>
                    <a:pt x="437543" y="437543"/>
                  </a:lnTo>
                  <a:lnTo>
                    <a:pt x="0" y="43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35" id="35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6728393" y="3275639"/>
            <a:ext cx="6604066" cy="16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6"/>
              </a:lnSpc>
              <a:spcBef>
                <a:spcPct val="0"/>
              </a:spcBef>
            </a:pPr>
            <a:r>
              <a:rPr lang="en-US" sz="9919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utilitate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6707" y="1314450"/>
            <a:ext cx="13885532" cy="61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5"/>
              </a:lnSpc>
            </a:pPr>
            <a:r>
              <a:rPr lang="en-US" sz="25018" b="true">
                <a:solidFill>
                  <a:srgbClr val="222222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POSIBILE COLABORĂRI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64483" y="1075097"/>
            <a:ext cx="138714" cy="13871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96592" y="1075097"/>
            <a:ext cx="138714" cy="13871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75097"/>
            <a:ext cx="138714" cy="13871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658111" y="-1246467"/>
            <a:ext cx="3037238" cy="2275167"/>
          </a:xfrm>
          <a:custGeom>
            <a:avLst/>
            <a:gdLst/>
            <a:ahLst/>
            <a:cxnLst/>
            <a:rect r="r" b="b" t="t" l="l"/>
            <a:pathLst>
              <a:path h="2275167" w="3037238">
                <a:moveTo>
                  <a:pt x="0" y="0"/>
                </a:moveTo>
                <a:lnTo>
                  <a:pt x="3037238" y="0"/>
                </a:lnTo>
                <a:lnTo>
                  <a:pt x="3037238" y="2275167"/>
                </a:lnTo>
                <a:lnTo>
                  <a:pt x="0" y="2275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974474" y="318194"/>
            <a:ext cx="5202256" cy="6946373"/>
            <a:chOff x="0" y="0"/>
            <a:chExt cx="9000490" cy="120180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28320" y="571500"/>
              <a:ext cx="8014970" cy="10877550"/>
            </a:xfrm>
            <a:custGeom>
              <a:avLst/>
              <a:gdLst/>
              <a:ahLst/>
              <a:cxnLst/>
              <a:rect r="r" b="b" t="t" l="l"/>
              <a:pathLst>
                <a:path h="10877550" w="8014970">
                  <a:moveTo>
                    <a:pt x="0" y="0"/>
                  </a:moveTo>
                  <a:lnTo>
                    <a:pt x="8014970" y="0"/>
                  </a:lnTo>
                  <a:lnTo>
                    <a:pt x="8014970" y="10877550"/>
                  </a:lnTo>
                  <a:lnTo>
                    <a:pt x="0" y="10877550"/>
                  </a:lnTo>
                  <a:close/>
                </a:path>
              </a:pathLst>
            </a:custGeom>
            <a:blipFill>
              <a:blip r:embed="rId5"/>
              <a:stretch>
                <a:fillRect l="-51864" t="0" r="-5186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00490" cy="12018010"/>
            </a:xfrm>
            <a:custGeom>
              <a:avLst/>
              <a:gdLst/>
              <a:ahLst/>
              <a:cxnLst/>
              <a:rect r="r" b="b" t="t" l="l"/>
              <a:pathLst>
                <a:path h="12018010" w="9000490">
                  <a:moveTo>
                    <a:pt x="0" y="0"/>
                  </a:moveTo>
                  <a:lnTo>
                    <a:pt x="0" y="12018010"/>
                  </a:lnTo>
                  <a:lnTo>
                    <a:pt x="9000490" y="12018010"/>
                  </a:lnTo>
                  <a:lnTo>
                    <a:pt x="9000490" y="0"/>
                  </a:lnTo>
                  <a:lnTo>
                    <a:pt x="0" y="0"/>
                  </a:lnTo>
                  <a:close/>
                  <a:moveTo>
                    <a:pt x="7785100" y="10855960"/>
                  </a:moveTo>
                  <a:lnTo>
                    <a:pt x="1226820" y="10855960"/>
                  </a:lnTo>
                  <a:lnTo>
                    <a:pt x="1226820" y="1098550"/>
                  </a:lnTo>
                  <a:lnTo>
                    <a:pt x="7785100" y="1098550"/>
                  </a:lnTo>
                  <a:lnTo>
                    <a:pt x="7785100" y="1085596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7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6707" y="9646260"/>
            <a:ext cx="5334894" cy="739800"/>
          </a:xfrm>
          <a:custGeom>
            <a:avLst/>
            <a:gdLst/>
            <a:ahLst/>
            <a:cxnLst/>
            <a:rect r="r" b="b" t="t" l="l"/>
            <a:pathLst>
              <a:path h="739800" w="5334894">
                <a:moveTo>
                  <a:pt x="0" y="0"/>
                </a:moveTo>
                <a:lnTo>
                  <a:pt x="5334894" y="0"/>
                </a:lnTo>
                <a:lnTo>
                  <a:pt x="5334894" y="739800"/>
                </a:lnTo>
                <a:lnTo>
                  <a:pt x="0" y="73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12408" r="-296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681" y="2719758"/>
            <a:ext cx="1788052" cy="3025933"/>
          </a:xfrm>
          <a:custGeom>
            <a:avLst/>
            <a:gdLst/>
            <a:ahLst/>
            <a:cxnLst/>
            <a:rect r="r" b="b" t="t" l="l"/>
            <a:pathLst>
              <a:path h="3025933" w="1788052">
                <a:moveTo>
                  <a:pt x="0" y="0"/>
                </a:moveTo>
                <a:lnTo>
                  <a:pt x="1788052" y="0"/>
                </a:lnTo>
                <a:lnTo>
                  <a:pt x="1788052" y="3025934"/>
                </a:lnTo>
                <a:lnTo>
                  <a:pt x="0" y="3025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07824" y="7264567"/>
            <a:ext cx="3977698" cy="1649367"/>
            <a:chOff x="0" y="0"/>
            <a:chExt cx="978849" cy="4058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8849" cy="405883"/>
            </a:xfrm>
            <a:custGeom>
              <a:avLst/>
              <a:gdLst/>
              <a:ahLst/>
              <a:cxnLst/>
              <a:rect r="r" b="b" t="t" l="l"/>
              <a:pathLst>
                <a:path h="405883" w="978849">
                  <a:moveTo>
                    <a:pt x="99263" y="0"/>
                  </a:moveTo>
                  <a:lnTo>
                    <a:pt x="879586" y="0"/>
                  </a:lnTo>
                  <a:cubicBezTo>
                    <a:pt x="905912" y="0"/>
                    <a:pt x="931160" y="10458"/>
                    <a:pt x="949775" y="29073"/>
                  </a:cubicBezTo>
                  <a:cubicBezTo>
                    <a:pt x="968391" y="47689"/>
                    <a:pt x="978849" y="72937"/>
                    <a:pt x="978849" y="99263"/>
                  </a:cubicBezTo>
                  <a:lnTo>
                    <a:pt x="978849" y="306620"/>
                  </a:lnTo>
                  <a:cubicBezTo>
                    <a:pt x="978849" y="332946"/>
                    <a:pt x="968391" y="358194"/>
                    <a:pt x="949775" y="376810"/>
                  </a:cubicBezTo>
                  <a:cubicBezTo>
                    <a:pt x="931160" y="395425"/>
                    <a:pt x="905912" y="405883"/>
                    <a:pt x="879586" y="405883"/>
                  </a:cubicBezTo>
                  <a:lnTo>
                    <a:pt x="99263" y="405883"/>
                  </a:lnTo>
                  <a:cubicBezTo>
                    <a:pt x="72937" y="405883"/>
                    <a:pt x="47689" y="395425"/>
                    <a:pt x="29073" y="376810"/>
                  </a:cubicBezTo>
                  <a:cubicBezTo>
                    <a:pt x="10458" y="358194"/>
                    <a:pt x="0" y="332946"/>
                    <a:pt x="0" y="306620"/>
                  </a:cubicBezTo>
                  <a:lnTo>
                    <a:pt x="0" y="99263"/>
                  </a:lnTo>
                  <a:cubicBezTo>
                    <a:pt x="0" y="72937"/>
                    <a:pt x="10458" y="47689"/>
                    <a:pt x="29073" y="29073"/>
                  </a:cubicBezTo>
                  <a:cubicBezTo>
                    <a:pt x="47689" y="10458"/>
                    <a:pt x="72937" y="0"/>
                    <a:pt x="992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978849" cy="463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Primării :</a:t>
              </a:r>
              <a:r>
                <a:rPr lang="en-US" sz="1999">
                  <a:solidFill>
                    <a:srgbClr val="F0532C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99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Proiecte de incluziune digitală pentru persoane cu dizabilități (simulare haine adaptate)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895554" y="7264567"/>
            <a:ext cx="3410941" cy="1649367"/>
            <a:chOff x="0" y="0"/>
            <a:chExt cx="839379" cy="4058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9379" cy="405883"/>
            </a:xfrm>
            <a:custGeom>
              <a:avLst/>
              <a:gdLst/>
              <a:ahLst/>
              <a:cxnLst/>
              <a:rect r="r" b="b" t="t" l="l"/>
              <a:pathLst>
                <a:path h="405883" w="839379">
                  <a:moveTo>
                    <a:pt x="115756" y="0"/>
                  </a:moveTo>
                  <a:lnTo>
                    <a:pt x="723623" y="0"/>
                  </a:lnTo>
                  <a:cubicBezTo>
                    <a:pt x="787553" y="0"/>
                    <a:pt x="839379" y="51826"/>
                    <a:pt x="839379" y="115756"/>
                  </a:cubicBezTo>
                  <a:lnTo>
                    <a:pt x="839379" y="290127"/>
                  </a:lnTo>
                  <a:cubicBezTo>
                    <a:pt x="839379" y="354057"/>
                    <a:pt x="787553" y="405883"/>
                    <a:pt x="723623" y="405883"/>
                  </a:cubicBezTo>
                  <a:lnTo>
                    <a:pt x="115756" y="405883"/>
                  </a:lnTo>
                  <a:cubicBezTo>
                    <a:pt x="51826" y="405883"/>
                    <a:pt x="0" y="354057"/>
                    <a:pt x="0" y="290127"/>
                  </a:cubicBezTo>
                  <a:lnTo>
                    <a:pt x="0" y="115756"/>
                  </a:lnTo>
                  <a:cubicBezTo>
                    <a:pt x="0" y="51826"/>
                    <a:pt x="51826" y="0"/>
                    <a:pt x="1157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39379" cy="463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Retaileri locali : </a:t>
              </a:r>
              <a:r>
                <a:rPr lang="en-US" sz="1999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Integrarea tehnologiei în cabinete virtuale din magazine fizice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916528" y="7862492"/>
            <a:ext cx="3465887" cy="1649367"/>
            <a:chOff x="0" y="0"/>
            <a:chExt cx="852900" cy="4058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2900" cy="405883"/>
            </a:xfrm>
            <a:custGeom>
              <a:avLst/>
              <a:gdLst/>
              <a:ahLst/>
              <a:cxnLst/>
              <a:rect r="r" b="b" t="t" l="l"/>
              <a:pathLst>
                <a:path h="405883" w="852900">
                  <a:moveTo>
                    <a:pt x="113921" y="0"/>
                  </a:moveTo>
                  <a:lnTo>
                    <a:pt x="738979" y="0"/>
                  </a:lnTo>
                  <a:cubicBezTo>
                    <a:pt x="769193" y="0"/>
                    <a:pt x="798169" y="12002"/>
                    <a:pt x="819534" y="33367"/>
                  </a:cubicBezTo>
                  <a:cubicBezTo>
                    <a:pt x="840898" y="54731"/>
                    <a:pt x="852900" y="83707"/>
                    <a:pt x="852900" y="113921"/>
                  </a:cubicBezTo>
                  <a:lnTo>
                    <a:pt x="852900" y="291962"/>
                  </a:lnTo>
                  <a:cubicBezTo>
                    <a:pt x="852900" y="354879"/>
                    <a:pt x="801896" y="405883"/>
                    <a:pt x="738979" y="405883"/>
                  </a:cubicBezTo>
                  <a:lnTo>
                    <a:pt x="113921" y="405883"/>
                  </a:lnTo>
                  <a:cubicBezTo>
                    <a:pt x="83707" y="405883"/>
                    <a:pt x="54731" y="393881"/>
                    <a:pt x="33367" y="372516"/>
                  </a:cubicBezTo>
                  <a:cubicBezTo>
                    <a:pt x="12002" y="351152"/>
                    <a:pt x="0" y="322176"/>
                    <a:pt x="0" y="291962"/>
                  </a:cubicBezTo>
                  <a:lnTo>
                    <a:pt x="0" y="113921"/>
                  </a:lnTo>
                  <a:cubicBezTo>
                    <a:pt x="0" y="83707"/>
                    <a:pt x="12002" y="54731"/>
                    <a:pt x="33367" y="33367"/>
                  </a:cubicBezTo>
                  <a:cubicBezTo>
                    <a:pt x="54731" y="12002"/>
                    <a:pt x="83707" y="0"/>
                    <a:pt x="1139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2900" cy="463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Platforme internaționale de e-commerce: </a:t>
              </a:r>
              <a:r>
                <a:rPr lang="en-US" sz="1999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white-label software AI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92015" y="7862492"/>
            <a:ext cx="3845709" cy="1649367"/>
            <a:chOff x="0" y="0"/>
            <a:chExt cx="946368" cy="4058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46368" cy="405883"/>
            </a:xfrm>
            <a:custGeom>
              <a:avLst/>
              <a:gdLst/>
              <a:ahLst/>
              <a:cxnLst/>
              <a:rect r="r" b="b" t="t" l="l"/>
              <a:pathLst>
                <a:path h="405883" w="946368">
                  <a:moveTo>
                    <a:pt x="102670" y="0"/>
                  </a:moveTo>
                  <a:lnTo>
                    <a:pt x="843699" y="0"/>
                  </a:lnTo>
                  <a:cubicBezTo>
                    <a:pt x="870928" y="0"/>
                    <a:pt x="897043" y="10817"/>
                    <a:pt x="916297" y="30071"/>
                  </a:cubicBezTo>
                  <a:cubicBezTo>
                    <a:pt x="935551" y="49326"/>
                    <a:pt x="946368" y="75440"/>
                    <a:pt x="946368" y="102670"/>
                  </a:cubicBezTo>
                  <a:lnTo>
                    <a:pt x="946368" y="303213"/>
                  </a:lnTo>
                  <a:cubicBezTo>
                    <a:pt x="946368" y="330443"/>
                    <a:pt x="935551" y="356558"/>
                    <a:pt x="916297" y="375812"/>
                  </a:cubicBezTo>
                  <a:cubicBezTo>
                    <a:pt x="897043" y="395066"/>
                    <a:pt x="870928" y="405883"/>
                    <a:pt x="843699" y="405883"/>
                  </a:cubicBezTo>
                  <a:lnTo>
                    <a:pt x="102670" y="405883"/>
                  </a:lnTo>
                  <a:cubicBezTo>
                    <a:pt x="75440" y="405883"/>
                    <a:pt x="49326" y="395066"/>
                    <a:pt x="30071" y="375812"/>
                  </a:cubicBezTo>
                  <a:cubicBezTo>
                    <a:pt x="10817" y="356558"/>
                    <a:pt x="0" y="330443"/>
                    <a:pt x="0" y="303213"/>
                  </a:cubicBezTo>
                  <a:lnTo>
                    <a:pt x="0" y="102670"/>
                  </a:lnTo>
                  <a:cubicBezTo>
                    <a:pt x="0" y="75440"/>
                    <a:pt x="10817" y="49326"/>
                    <a:pt x="30071" y="30071"/>
                  </a:cubicBezTo>
                  <a:cubicBezTo>
                    <a:pt x="49326" y="10817"/>
                    <a:pt x="75440" y="0"/>
                    <a:pt x="102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22222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946368" cy="463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053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Companii de fashion tech / startup-uri: </a:t>
              </a:r>
              <a:r>
                <a:rPr lang="en-US" sz="1999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acceleratoare, finanțare, parteneriate B2B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872035" y="9415365"/>
            <a:ext cx="1931379" cy="538531"/>
            <a:chOff x="0" y="0"/>
            <a:chExt cx="2575172" cy="718041"/>
          </a:xfrm>
        </p:grpSpPr>
        <p:sp>
          <p:nvSpPr>
            <p:cNvPr name="AutoShape 29" id="29"/>
            <p:cNvSpPr/>
            <p:nvPr/>
          </p:nvSpPr>
          <p:spPr>
            <a:xfrm>
              <a:off x="0" y="363698"/>
              <a:ext cx="2573408" cy="0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2157567" y="10377"/>
              <a:ext cx="407061" cy="344369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2157807" y="365123"/>
              <a:ext cx="408634" cy="342501"/>
            </a:xfrm>
            <a:prstGeom prst="line">
              <a:avLst/>
            </a:prstGeom>
            <a:ln cap="flat" w="27185">
              <a:solidFill>
                <a:srgbClr val="333333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0" y="8012558"/>
            <a:ext cx="885951" cy="1499301"/>
          </a:xfrm>
          <a:custGeom>
            <a:avLst/>
            <a:gdLst/>
            <a:ahLst/>
            <a:cxnLst/>
            <a:rect r="r" b="b" t="t" l="l"/>
            <a:pathLst>
              <a:path h="1499301" w="885951">
                <a:moveTo>
                  <a:pt x="0" y="0"/>
                </a:moveTo>
                <a:lnTo>
                  <a:pt x="885951" y="0"/>
                </a:lnTo>
                <a:lnTo>
                  <a:pt x="885951" y="1499301"/>
                </a:lnTo>
                <a:lnTo>
                  <a:pt x="0" y="149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687022" y="6745001"/>
            <a:ext cx="885951" cy="1499301"/>
          </a:xfrm>
          <a:custGeom>
            <a:avLst/>
            <a:gdLst/>
            <a:ahLst/>
            <a:cxnLst/>
            <a:rect r="r" b="b" t="t" l="l"/>
            <a:pathLst>
              <a:path h="1499301" w="885951">
                <a:moveTo>
                  <a:pt x="0" y="0"/>
                </a:moveTo>
                <a:lnTo>
                  <a:pt x="885951" y="0"/>
                </a:lnTo>
                <a:lnTo>
                  <a:pt x="885951" y="1499301"/>
                </a:lnTo>
                <a:lnTo>
                  <a:pt x="0" y="149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561037" y="8508650"/>
            <a:ext cx="885951" cy="1499301"/>
          </a:xfrm>
          <a:custGeom>
            <a:avLst/>
            <a:gdLst/>
            <a:ahLst/>
            <a:cxnLst/>
            <a:rect r="r" b="b" t="t" l="l"/>
            <a:pathLst>
              <a:path h="1499301" w="885951">
                <a:moveTo>
                  <a:pt x="0" y="0"/>
                </a:moveTo>
                <a:lnTo>
                  <a:pt x="885951" y="0"/>
                </a:lnTo>
                <a:lnTo>
                  <a:pt x="885951" y="1499300"/>
                </a:lnTo>
                <a:lnTo>
                  <a:pt x="0" y="1499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290779" y="7339600"/>
            <a:ext cx="885951" cy="1499301"/>
          </a:xfrm>
          <a:custGeom>
            <a:avLst/>
            <a:gdLst/>
            <a:ahLst/>
            <a:cxnLst/>
            <a:rect r="r" b="b" t="t" l="l"/>
            <a:pathLst>
              <a:path h="1499301" w="885951">
                <a:moveTo>
                  <a:pt x="0" y="0"/>
                </a:moveTo>
                <a:lnTo>
                  <a:pt x="885951" y="0"/>
                </a:lnTo>
                <a:lnTo>
                  <a:pt x="885951" y="1499301"/>
                </a:lnTo>
                <a:lnTo>
                  <a:pt x="0" y="149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-683426">
            <a:off x="5502385" y="1976037"/>
            <a:ext cx="6604066" cy="345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6"/>
              </a:lnSpc>
              <a:spcBef>
                <a:spcPct val="0"/>
              </a:spcBef>
            </a:pPr>
            <a:r>
              <a:rPr lang="en-US" sz="9919">
                <a:solidFill>
                  <a:srgbClr val="F0532C"/>
                </a:solidFill>
                <a:latin typeface="Brittany"/>
                <a:ea typeface="Brittany"/>
                <a:cs typeface="Brittany"/>
                <a:sym typeface="Brittany"/>
              </a:rPr>
              <a:t>Magazin de haine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DAGmeR6a-PM</dc:identifier>
  <dcterms:modified xsi:type="dcterms:W3CDTF">2011-08-01T06:04:30Z</dcterms:modified>
  <cp:revision>1</cp:revision>
  <dc:title>LookAI</dc:title>
</cp:coreProperties>
</file>